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78" r:id="rId12"/>
    <p:sldId id="270" r:id="rId13"/>
    <p:sldId id="274" r:id="rId14"/>
    <p:sldId id="279" r:id="rId15"/>
    <p:sldId id="275" r:id="rId16"/>
    <p:sldId id="276" r:id="rId17"/>
    <p:sldId id="280" r:id="rId18"/>
    <p:sldId id="277" r:id="rId19"/>
  </p:sldIdLst>
  <p:sldSz cx="9144000" cy="5143500" type="screen16x9"/>
  <p:notesSz cx="6797675" cy="9926638"/>
  <p:defaultTextStyle>
    <a:defPPr>
      <a:defRPr lang="fr-FR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Bosset" initials="IB" lastIdx="28" clrIdx="0">
    <p:extLst>
      <p:ext uri="{19B8F6BF-5375-455C-9EA6-DF929625EA0E}">
        <p15:presenceInfo xmlns:p15="http://schemas.microsoft.com/office/powerpoint/2012/main" userId="S::isabelle.bosset@education21.ch::eac775d2-179e-4249-a48a-1f1ccc725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CCFF"/>
    <a:srgbClr val="9933FF"/>
    <a:srgbClr val="57A3D7"/>
    <a:srgbClr val="CCECFF"/>
    <a:srgbClr val="000000"/>
    <a:srgbClr val="C10044"/>
    <a:srgbClr val="CC6600"/>
    <a:srgbClr val="75415D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27" autoAdjust="0"/>
  </p:normalViewPr>
  <p:slideViewPr>
    <p:cSldViewPr>
      <p:cViewPr varScale="1">
        <p:scale>
          <a:sx n="76" d="100"/>
          <a:sy n="76" d="100"/>
        </p:scale>
        <p:origin x="98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3414" y="-2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72481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idx="1"/>
          </p:nvPr>
        </p:nvSpPr>
        <p:spPr>
          <a:xfrm>
            <a:off x="3379538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472480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3"/>
          </p:nvPr>
        </p:nvSpPr>
        <p:spPr>
          <a:xfrm>
            <a:off x="3780642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6-18T12:37:36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8EB824-A689-4EAE-A3C7-3071A84F25C3}" emma:medium="tactile" emma:mode="ink">
          <msink:context xmlns:msink="http://schemas.microsoft.com/ink/2010/main" type="writingRegion" rotatedBoundingBox="15050,4324 15065,4324 15065,4339 15050,4339"/>
        </emma:interpretation>
      </emma:emma>
    </inkml:annotationXML>
    <inkml:traceGroup>
      <inkml:annotationXML>
        <emma:emma xmlns:emma="http://www.w3.org/2003/04/emma" version="1.0">
          <emma:interpretation id="{2936946E-50E5-4BEF-9055-7D8291F90680}" emma:medium="tactile" emma:mode="ink">
            <msink:context xmlns:msink="http://schemas.microsoft.com/ink/2010/main" type="paragraph" rotatedBoundingBox="15050,4324 15065,4324 15065,4339 15050,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542ABD-0DED-42B0-B321-8BDE568F6D7F}" emma:medium="tactile" emma:mode="ink">
              <msink:context xmlns:msink="http://schemas.microsoft.com/ink/2010/main" type="line" rotatedBoundingBox="15050,4324 15065,4324 15065,4339 15050,4339"/>
            </emma:interpretation>
          </emma:emma>
        </inkml:annotationXML>
        <inkml:traceGroup>
          <inkml:annotationXML>
            <emma:emma xmlns:emma="http://www.w3.org/2003/04/emma" version="1.0">
              <emma:interpretation id="{EE8C6CB0-3ED6-464F-A307-ADE8013C1F25}" emma:medium="tactile" emma:mode="ink">
                <msink:context xmlns:msink="http://schemas.microsoft.com/ink/2010/main" type="inkWord" rotatedBoundingBox="15050,4324 15065,4324 15065,4339 15050,4339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43855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470213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6700" y="977900"/>
            <a:ext cx="6430963" cy="361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43855" y="4715154"/>
            <a:ext cx="5852717" cy="4466987"/>
          </a:xfrm>
          <a:prstGeom prst="rect">
            <a:avLst/>
          </a:prstGeom>
        </p:spPr>
        <p:txBody>
          <a:bodyPr vert="horz" lIns="0" tIns="45717" rIns="0" bIns="45717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43854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017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1pPr>
    <a:lvl2pPr marL="457148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2pPr>
    <a:lvl3pPr marL="914296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3pPr>
    <a:lvl4pPr marL="1371444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4pPr>
    <a:lvl5pPr marL="1828592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200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553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b="1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101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953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124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79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444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359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05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CH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31641" y="1597823"/>
            <a:ext cx="7126560" cy="1102519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1" y="2914650"/>
            <a:ext cx="644076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CH" dirty="0"/>
          </a:p>
        </p:txBody>
      </p:sp>
      <p:pic>
        <p:nvPicPr>
          <p:cNvPr id="10" name="Image 9" descr="e21_Logo_def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315" y="147333"/>
            <a:ext cx="3011728" cy="1338545"/>
          </a:xfrm>
          <a:prstGeom prst="rect">
            <a:avLst/>
          </a:prstGeom>
        </p:spPr>
      </p:pic>
      <p:grpSp>
        <p:nvGrpSpPr>
          <p:cNvPr id="9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1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4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43D4-3CFE-49DE-98F1-5D800CF10B75}" type="datetime1">
              <a:rPr lang="de-CH" smtClean="0"/>
              <a:t>02.07.2021</a:t>
            </a:fld>
            <a:endParaRPr lang="fr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AD16-A61D-4F58-B5DC-F27A16DBD632}" type="datetime1">
              <a:rPr lang="de-CH" smtClean="0"/>
              <a:t>02.07.2021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ACB-E1E0-4C3D-B0C8-CA4218BD7EC1}" type="datetime1">
              <a:rPr lang="de-CH" smtClean="0"/>
              <a:t>02.07.2021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BA5-D96A-4565-8567-F98FF7B3FF6B}" type="datetime1">
              <a:rPr lang="de-CH" smtClean="0"/>
              <a:t>02.07.2021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11760" y="4876007"/>
            <a:ext cx="4104456" cy="165100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Août 2013</a:t>
            </a:r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éducation21 en 10 minutes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9BB0-ED5E-498B-A9B0-F47CD324F8BA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80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31641" y="205981"/>
            <a:ext cx="7560841" cy="6375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1" y="987576"/>
            <a:ext cx="7560841" cy="3607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1642" y="4876007"/>
            <a:ext cx="86409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43E920-EDDB-4C63-8AF3-E79A8678C8F0}" type="datetime1">
              <a:rPr lang="de-CH" smtClean="0"/>
              <a:t>02.07.2021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11762" y="4876007"/>
            <a:ext cx="410445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H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8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pic>
        <p:nvPicPr>
          <p:cNvPr id="39" name="Image 38" descr="e21_Logo_klein_RGB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7776" y="4599881"/>
            <a:ext cx="1231857" cy="410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/>
  <p:txStyles>
    <p:titleStyle>
      <a:lvl1pPr algn="l" defTabSz="914296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61" indent="-342861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65" indent="-285717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70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18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66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uolalab.edu.ti.ch/temieprogetti/Pagine/pianodistudio.aspx" TargetMode="External"/><Relationship Id="rId2" Type="http://schemas.openxmlformats.org/officeDocument/2006/relationships/hyperlink" Target="http://www.geasi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b="1" dirty="0" smtClean="0"/>
              <a:t>Aktivitäten zur </a:t>
            </a:r>
            <a:r>
              <a:rPr lang="de-DE" sz="2400" b="1" dirty="0" smtClean="0"/>
              <a:t>Umweltbildung </a:t>
            </a:r>
            <a:r>
              <a:rPr lang="de-DE" sz="2400" b="1" dirty="0" smtClean="0"/>
              <a:t>und BNE im </a:t>
            </a:r>
            <a:r>
              <a:rPr lang="de-DE" sz="2400" b="1" dirty="0" smtClean="0"/>
              <a:t>Tessiner Lehrplan</a:t>
            </a:r>
            <a:endParaRPr lang="de-CH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31642" y="4876007"/>
            <a:ext cx="864095" cy="165100"/>
          </a:xfrm>
        </p:spPr>
        <p:txBody>
          <a:bodyPr/>
          <a:lstStyle/>
          <a:p>
            <a:fld id="{96F86C33-8861-41F7-9E23-D3DBD1FE6498}" type="datetime1">
              <a:rPr lang="de-CH" smtClean="0"/>
              <a:t>02.07.2021</a:t>
            </a:fld>
            <a:endParaRPr lang="fr-CH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15" y="3099809"/>
            <a:ext cx="2417465" cy="16116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99809"/>
            <a:ext cx="2419200" cy="1612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7" y="3099809"/>
            <a:ext cx="2419200" cy="1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517" y="267495"/>
            <a:ext cx="5220579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800" b="1" dirty="0" err="1" smtClean="0"/>
              <a:t>Struktur</a:t>
            </a:r>
            <a:r>
              <a:rPr lang="it-CH" sz="1800" b="1" dirty="0" smtClean="0"/>
              <a:t> </a:t>
            </a:r>
            <a:r>
              <a:rPr lang="it-CH" sz="1800" b="1" dirty="0" err="1" smtClean="0"/>
              <a:t>der</a:t>
            </a:r>
            <a:r>
              <a:rPr lang="it-CH" sz="1800" b="1" dirty="0" smtClean="0"/>
              <a:t> </a:t>
            </a:r>
            <a:r>
              <a:rPr lang="it-CH" sz="1800" b="1" dirty="0" err="1" smtClean="0"/>
              <a:t>Fächerpläne</a:t>
            </a:r>
            <a:endParaRPr lang="it-CH" sz="1800" b="1" dirty="0"/>
          </a:p>
          <a:p>
            <a:pPr marL="0" indent="0">
              <a:lnSpc>
                <a:spcPct val="110000"/>
              </a:lnSpc>
              <a:buNone/>
            </a:pPr>
            <a:r>
              <a:rPr lang="it-CH" sz="1200" b="1" dirty="0" err="1" smtClean="0"/>
              <a:t>Bedeutung</a:t>
            </a:r>
            <a:r>
              <a:rPr lang="it-CH" sz="1200" b="1" dirty="0" smtClean="0"/>
              <a:t> und </a:t>
            </a:r>
            <a:r>
              <a:rPr lang="it-CH" sz="1200" b="1" dirty="0" err="1" smtClean="0"/>
              <a:t>Zielvorstellungen</a:t>
            </a:r>
            <a:r>
              <a:rPr lang="it-CH" sz="1200" b="1" dirty="0" smtClean="0"/>
              <a:t> </a:t>
            </a:r>
            <a:r>
              <a:rPr lang="fr-FR" sz="1200" dirty="0" smtClean="0"/>
              <a:t>die </a:t>
            </a:r>
            <a:r>
              <a:rPr lang="fr-FR" sz="1200" dirty="0" err="1" smtClean="0"/>
              <a:t>Relevanz</a:t>
            </a:r>
            <a:r>
              <a:rPr lang="fr-FR" sz="1200" dirty="0" smtClean="0"/>
              <a:t> </a:t>
            </a:r>
            <a:r>
              <a:rPr lang="fr-FR" sz="1200" dirty="0" err="1" smtClean="0"/>
              <a:t>und</a:t>
            </a:r>
            <a:r>
              <a:rPr lang="fr-FR" sz="1200" dirty="0" smtClean="0"/>
              <a:t> die </a:t>
            </a:r>
            <a:r>
              <a:rPr lang="fr-FR" sz="1200" dirty="0" err="1" smtClean="0"/>
              <a:t>Ausbildungsziele</a:t>
            </a:r>
            <a:r>
              <a:rPr lang="fr-FR" sz="1200" dirty="0" smtClean="0"/>
              <a:t> der </a:t>
            </a:r>
            <a:r>
              <a:rPr lang="fr-FR" sz="1200" dirty="0" err="1" smtClean="0"/>
              <a:t>Fächer</a:t>
            </a:r>
            <a:r>
              <a:rPr lang="fr-FR" sz="1200" dirty="0" smtClean="0"/>
              <a:t> </a:t>
            </a:r>
            <a:r>
              <a:rPr lang="fr-FR" sz="1200" dirty="0" err="1" smtClean="0"/>
              <a:t>werden</a:t>
            </a:r>
            <a:r>
              <a:rPr lang="fr-FR" sz="1200" dirty="0" smtClean="0"/>
              <a:t> </a:t>
            </a:r>
            <a:r>
              <a:rPr lang="fr-FR" sz="1200" dirty="0" err="1" smtClean="0"/>
              <a:t>präzisiert</a:t>
            </a:r>
            <a:r>
              <a:rPr lang="fr-FR" sz="1200" dirty="0" smtClean="0"/>
              <a:t>. </a:t>
            </a:r>
            <a:r>
              <a:rPr lang="fr-FR" sz="1200" dirty="0" err="1" smtClean="0"/>
              <a:t>Dieser</a:t>
            </a:r>
            <a:r>
              <a:rPr lang="fr-FR" sz="1200" dirty="0" smtClean="0"/>
              <a:t> Teil </a:t>
            </a:r>
            <a:r>
              <a:rPr lang="fr-FR" sz="1200" dirty="0" err="1" smtClean="0"/>
              <a:t>ist</a:t>
            </a:r>
            <a:r>
              <a:rPr lang="fr-FR" sz="1200" dirty="0" smtClean="0"/>
              <a:t> in </a:t>
            </a:r>
            <a:r>
              <a:rPr lang="fr-FR" sz="1200" dirty="0" err="1" smtClean="0"/>
              <a:t>einer</a:t>
            </a:r>
            <a:r>
              <a:rPr lang="fr-FR" sz="1200" dirty="0" smtClean="0"/>
              <a:t> </a:t>
            </a:r>
            <a:r>
              <a:rPr lang="fr-FR" sz="1200" dirty="0" err="1" smtClean="0"/>
              <a:t>entwicklungsfähigen</a:t>
            </a:r>
            <a:r>
              <a:rPr lang="fr-FR" sz="1200" dirty="0" smtClean="0"/>
              <a:t> </a:t>
            </a:r>
            <a:r>
              <a:rPr lang="fr-FR" sz="1200" dirty="0" err="1" smtClean="0"/>
              <a:t>Perspektive</a:t>
            </a:r>
            <a:r>
              <a:rPr lang="fr-FR" sz="1200" dirty="0" smtClean="0"/>
              <a:t> </a:t>
            </a:r>
            <a:r>
              <a:rPr lang="fr-FR" sz="1200" dirty="0" err="1" smtClean="0"/>
              <a:t>gedacht</a:t>
            </a:r>
            <a:r>
              <a:rPr lang="fr-FR" sz="1200" dirty="0" smtClean="0"/>
              <a:t> (in den </a:t>
            </a:r>
            <a:r>
              <a:rPr lang="fr-FR" sz="1200" dirty="0" err="1" smtClean="0"/>
              <a:t>drei</a:t>
            </a:r>
            <a:r>
              <a:rPr lang="fr-FR" sz="1200" dirty="0" smtClean="0"/>
              <a:t> </a:t>
            </a:r>
            <a:r>
              <a:rPr lang="fr-FR" sz="1200" dirty="0" err="1" smtClean="0"/>
              <a:t>Zyklen</a:t>
            </a:r>
            <a:r>
              <a:rPr lang="fr-FR" sz="1200" dirty="0" smtClean="0"/>
              <a:t>)</a:t>
            </a:r>
            <a:endParaRPr lang="it-CH" sz="1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sp>
        <p:nvSpPr>
          <p:cNvPr id="2" name="Rettangolo 1"/>
          <p:cNvSpPr/>
          <p:nvPr/>
        </p:nvSpPr>
        <p:spPr>
          <a:xfrm>
            <a:off x="125762" y="1275606"/>
            <a:ext cx="516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Kompetenzmodell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Schlüsselprozess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erlaubt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Erlernen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Fachperspektive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analysieren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strukturieren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944" y="1909373"/>
            <a:ext cx="5317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Fortschritt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drei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Beschrieb</a:t>
            </a:r>
            <a:r>
              <a:rPr lang="it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wichtigen</a:t>
            </a:r>
            <a:r>
              <a:rPr lang="it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Lernziele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Zusammenhang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Kompetenzbereichen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Schlüsselprozessen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Wissenschaften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Didaktische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methodologische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Anweisungen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Erinnerungen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bestimmte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methodologische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operationelle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Prinzipien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Didaktik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Disziplin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hinsichtlich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der an den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orientierten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Ausbildungsarbeit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charakterisieren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0470" y="3481178"/>
            <a:ext cx="899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Beziehung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transversalen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Synthese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Beitrags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Unterrichtsfachs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transversalen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hinsichtlich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Lernresultats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Beziehung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Kontexten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Allgemeinbildung</a:t>
            </a:r>
            <a:r>
              <a:rPr lang="it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Beitrags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Unterrichtsfachs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Allgemeinbildung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bezüglich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 den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Fächerkenntnissen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verbundenen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Erfahrungskontexte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3"/>
          <a:srcRect l="35086" t="27798" r="20932" b="25025"/>
          <a:stretch/>
        </p:blipFill>
        <p:spPr bwMode="auto">
          <a:xfrm>
            <a:off x="5381835" y="689490"/>
            <a:ext cx="3737667" cy="224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50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354" y="270492"/>
            <a:ext cx="4572507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 err="1" smtClean="0"/>
              <a:t>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ist</a:t>
            </a:r>
            <a:r>
              <a:rPr lang="fr-FR" sz="1400" b="1" dirty="0" smtClean="0"/>
              <a:t> der </a:t>
            </a:r>
            <a:r>
              <a:rPr lang="fr-FR" sz="1400" b="1" dirty="0" err="1" smtClean="0"/>
              <a:t>Platz</a:t>
            </a:r>
            <a:r>
              <a:rPr lang="fr-FR" sz="1400" b="1" dirty="0" smtClean="0"/>
              <a:t> der </a:t>
            </a:r>
            <a:r>
              <a:rPr lang="fr-FR" sz="1400" b="1" dirty="0" err="1" smtClean="0">
                <a:solidFill>
                  <a:srgbClr val="006600"/>
                </a:solidFill>
              </a:rPr>
              <a:t>Umbildung</a:t>
            </a:r>
            <a:r>
              <a:rPr lang="fr-FR" sz="1400" b="1" dirty="0" smtClean="0"/>
              <a:t>?</a:t>
            </a: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6463" t="16037" r="10343" b="5896"/>
          <a:stretch/>
        </p:blipFill>
        <p:spPr bwMode="auto">
          <a:xfrm>
            <a:off x="4523063" y="51469"/>
            <a:ext cx="4585441" cy="466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5354" y="699542"/>
            <a:ext cx="3268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Fächern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 &amp; 2 :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Bereich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 :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Allgemeinbildung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3130" y="2035679"/>
            <a:ext cx="44021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Welcher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Platz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Fächern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 &amp;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Bereich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Geographie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Ernährungswissenschaften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Allgemeinbildung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Zusammenleben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Staatskunde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Wahlmöglichkeiten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persönliches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Umfeld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Wohlbefinden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CH" sz="1400" dirty="0"/>
          </a:p>
        </p:txBody>
      </p:sp>
      <p:sp>
        <p:nvSpPr>
          <p:cNvPr id="8" name="Ovale 7"/>
          <p:cNvSpPr/>
          <p:nvPr/>
        </p:nvSpPr>
        <p:spPr>
          <a:xfrm>
            <a:off x="6022212" y="2459910"/>
            <a:ext cx="432048" cy="24538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" name="Ovale 11"/>
          <p:cNvSpPr/>
          <p:nvPr/>
        </p:nvSpPr>
        <p:spPr>
          <a:xfrm>
            <a:off x="7490420" y="2254689"/>
            <a:ext cx="648072" cy="2554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Ovale 12"/>
          <p:cNvSpPr/>
          <p:nvPr/>
        </p:nvSpPr>
        <p:spPr>
          <a:xfrm>
            <a:off x="5954396" y="2446638"/>
            <a:ext cx="567680" cy="32902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4" name="Ovale 13"/>
          <p:cNvSpPr/>
          <p:nvPr/>
        </p:nvSpPr>
        <p:spPr>
          <a:xfrm>
            <a:off x="7380312" y="2134430"/>
            <a:ext cx="793472" cy="79736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Ovale 14"/>
          <p:cNvSpPr/>
          <p:nvPr/>
        </p:nvSpPr>
        <p:spPr>
          <a:xfrm>
            <a:off x="8171526" y="2859782"/>
            <a:ext cx="484420" cy="22066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6112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4006" t="29903" r="20736" b="9236"/>
          <a:stretch/>
        </p:blipFill>
        <p:spPr bwMode="auto">
          <a:xfrm>
            <a:off x="3923799" y="800082"/>
            <a:ext cx="518483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1007898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it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zenarien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Gesellschaft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verschiedene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Jahreszeiten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wichtigste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Wald,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Weiden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Fluss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Berg etc.)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solchen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die via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wahrgenommen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2931790"/>
            <a:ext cx="3548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Zyklus</a:t>
            </a:r>
            <a:r>
              <a:rPr lang="it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Erlernen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nimmt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fortschreitend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naturkundlich-wissenschaftliche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Aspekt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umfasst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Erkundung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verschiedenen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natürlichen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Milieus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Alpenregion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Regio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insubrica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53751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Umweltbildung</a:t>
            </a:r>
            <a:r>
              <a:rPr lang="fr-FR" b="1" dirty="0" smtClean="0"/>
              <a:t> </a:t>
            </a:r>
            <a:r>
              <a:rPr lang="fr-FR" b="1" dirty="0" smtClean="0"/>
              <a:t>in den </a:t>
            </a:r>
            <a:r>
              <a:rPr lang="fr-FR" b="1" dirty="0" err="1" smtClean="0"/>
              <a:t>Fächern</a:t>
            </a:r>
            <a:r>
              <a:rPr lang="fr-FR" b="1" dirty="0" smtClean="0"/>
              <a:t> – Dimension </a:t>
            </a:r>
            <a:r>
              <a:rPr lang="fr-FR" b="1" dirty="0" err="1" smtClean="0"/>
              <a:t>Umwelt</a:t>
            </a:r>
            <a:endParaRPr lang="it-CH" b="1" dirty="0"/>
          </a:p>
        </p:txBody>
      </p:sp>
    </p:spTree>
    <p:extLst>
      <p:ext uri="{BB962C8B-B14F-4D97-AF65-F5344CB8AC3E}">
        <p14:creationId xmlns:p14="http://schemas.microsoft.com/office/powerpoint/2010/main" val="234380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4690862" cy="448791"/>
          </a:xfrm>
        </p:spPr>
        <p:txBody>
          <a:bodyPr>
            <a:normAutofit fontScale="90000"/>
          </a:bodyPr>
          <a:lstStyle/>
          <a:p>
            <a:r>
              <a:rPr lang="it-CH" b="1" dirty="0" smtClean="0"/>
              <a:t>GEASI – </a:t>
            </a:r>
            <a:r>
              <a:rPr lang="it-CH" b="1" dirty="0" err="1" smtClean="0"/>
              <a:t>Vorschlag</a:t>
            </a:r>
            <a:r>
              <a:rPr lang="it-CH" b="1" dirty="0" smtClean="0"/>
              <a:t> </a:t>
            </a:r>
            <a:r>
              <a:rPr lang="it-CH" b="1" dirty="0" err="1" smtClean="0"/>
              <a:t>Aktivitäten</a:t>
            </a:r>
            <a:r>
              <a:rPr lang="it-CH" b="1" dirty="0" smtClean="0"/>
              <a:t> </a:t>
            </a:r>
            <a:r>
              <a:rPr lang="it-CH" b="1" dirty="0" err="1" smtClean="0"/>
              <a:t>zu</a:t>
            </a:r>
            <a:r>
              <a:rPr lang="it-CH" b="1" dirty="0" smtClean="0"/>
              <a:t> </a:t>
            </a:r>
            <a:r>
              <a:rPr lang="it-CH" b="1" dirty="0" err="1" smtClean="0"/>
              <a:t>Biodiversität</a:t>
            </a:r>
            <a:endParaRPr lang="it-CH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5" y="1036576"/>
            <a:ext cx="5410942" cy="2143495"/>
          </a:xfrm>
        </p:spPr>
        <p:txBody>
          <a:bodyPr>
            <a:normAutofit fontScale="25000" lnSpcReduction="20000"/>
          </a:bodyPr>
          <a:lstStyle/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5600" dirty="0" smtClean="0"/>
              <a:t>Im </a:t>
            </a:r>
            <a:r>
              <a:rPr lang="fr-FR" sz="5600" dirty="0" err="1" smtClean="0"/>
              <a:t>Rahmen</a:t>
            </a:r>
            <a:r>
              <a:rPr lang="fr-FR" sz="5600" dirty="0" smtClean="0"/>
              <a:t> der </a:t>
            </a:r>
            <a:r>
              <a:rPr lang="fr-FR" sz="5600" dirty="0" err="1" smtClean="0"/>
              <a:t>bewilligten</a:t>
            </a:r>
            <a:r>
              <a:rPr lang="fr-FR" sz="5600" dirty="0" smtClean="0"/>
              <a:t> </a:t>
            </a:r>
            <a:r>
              <a:rPr lang="fr-FR" sz="5600" dirty="0" err="1" smtClean="0"/>
              <a:t>Finanzierung</a:t>
            </a:r>
            <a:r>
              <a:rPr lang="fr-FR" sz="5600" dirty="0" smtClean="0"/>
              <a:t> </a:t>
            </a:r>
            <a:r>
              <a:rPr lang="fr-FR" sz="5600" dirty="0" err="1" smtClean="0"/>
              <a:t>durch</a:t>
            </a:r>
            <a:r>
              <a:rPr lang="fr-FR" sz="5600" dirty="0" smtClean="0"/>
              <a:t> </a:t>
            </a:r>
            <a:r>
              <a:rPr lang="fr-FR" sz="5600" dirty="0" err="1" smtClean="0"/>
              <a:t>das</a:t>
            </a:r>
            <a:r>
              <a:rPr lang="fr-FR" sz="5600" dirty="0" smtClean="0"/>
              <a:t> </a:t>
            </a:r>
            <a:r>
              <a:rPr lang="fr-FR" sz="5600" i="1" dirty="0" smtClean="0"/>
              <a:t>Département </a:t>
            </a:r>
            <a:r>
              <a:rPr lang="fr-FR" sz="5600" i="1" dirty="0"/>
              <a:t>du Territoire</a:t>
            </a:r>
            <a:endParaRPr lang="it-CH" sz="5600" i="1" dirty="0"/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5600" dirty="0" err="1" smtClean="0"/>
              <a:t>Aufgabe</a:t>
            </a:r>
            <a:r>
              <a:rPr lang="fr-FR" sz="5600" dirty="0" smtClean="0"/>
              <a:t> : </a:t>
            </a:r>
            <a:r>
              <a:rPr lang="fr-FR" sz="5600" dirty="0" err="1" smtClean="0"/>
              <a:t>Erarbeitung</a:t>
            </a:r>
            <a:r>
              <a:rPr lang="fr-FR" sz="5600" dirty="0" smtClean="0"/>
              <a:t>, </a:t>
            </a:r>
            <a:r>
              <a:rPr lang="fr-FR" sz="5600" dirty="0" err="1" smtClean="0"/>
              <a:t>Umsetzung</a:t>
            </a:r>
            <a:r>
              <a:rPr lang="fr-FR" sz="5600" dirty="0" smtClean="0"/>
              <a:t> </a:t>
            </a:r>
            <a:r>
              <a:rPr lang="fr-FR" sz="5600" dirty="0" err="1" smtClean="0"/>
              <a:t>und</a:t>
            </a:r>
            <a:r>
              <a:rPr lang="fr-FR" sz="5600" dirty="0" smtClean="0"/>
              <a:t> </a:t>
            </a:r>
            <a:r>
              <a:rPr lang="fr-FR" sz="5600" dirty="0" err="1" smtClean="0"/>
              <a:t>Verbreitung</a:t>
            </a:r>
            <a:r>
              <a:rPr lang="fr-FR" sz="5600" dirty="0" smtClean="0"/>
              <a:t> von </a:t>
            </a:r>
            <a:r>
              <a:rPr lang="fr-FR" sz="5600" dirty="0" err="1" smtClean="0"/>
              <a:t>pädagogischen</a:t>
            </a:r>
            <a:r>
              <a:rPr lang="fr-FR" sz="5600" dirty="0" smtClean="0"/>
              <a:t> </a:t>
            </a:r>
            <a:r>
              <a:rPr lang="fr-FR" sz="5600" dirty="0" err="1" smtClean="0"/>
              <a:t>Aktivitäten</a:t>
            </a:r>
            <a:r>
              <a:rPr lang="fr-FR" sz="5600" dirty="0" smtClean="0"/>
              <a:t> </a:t>
            </a:r>
            <a:r>
              <a:rPr lang="fr-FR" sz="5600" dirty="0" err="1" smtClean="0"/>
              <a:t>zum</a:t>
            </a:r>
            <a:r>
              <a:rPr lang="fr-FR" sz="5600" dirty="0" smtClean="0"/>
              <a:t> </a:t>
            </a:r>
            <a:r>
              <a:rPr lang="fr-FR" sz="5600" dirty="0" err="1" smtClean="0"/>
              <a:t>Thema</a:t>
            </a:r>
            <a:r>
              <a:rPr lang="fr-FR" sz="5600" dirty="0" smtClean="0"/>
              <a:t> </a:t>
            </a:r>
            <a:r>
              <a:rPr lang="fr-FR" sz="5600" dirty="0" err="1" smtClean="0"/>
              <a:t>Biodiversität</a:t>
            </a:r>
            <a:r>
              <a:rPr lang="fr-FR" sz="5600" dirty="0" smtClean="0"/>
              <a:t> </a:t>
            </a:r>
            <a:r>
              <a:rPr lang="fr-FR" sz="5600" dirty="0" err="1" smtClean="0"/>
              <a:t>im</a:t>
            </a:r>
            <a:r>
              <a:rPr lang="fr-FR" sz="5600" dirty="0" smtClean="0"/>
              <a:t> </a:t>
            </a:r>
            <a:r>
              <a:rPr lang="fr-FR" sz="5600" dirty="0" err="1" smtClean="0"/>
              <a:t>Rahmen</a:t>
            </a:r>
            <a:r>
              <a:rPr lang="fr-FR" sz="5600" dirty="0" smtClean="0"/>
              <a:t> des </a:t>
            </a:r>
            <a:r>
              <a:rPr lang="fr-FR" sz="5600" dirty="0" err="1" smtClean="0"/>
              <a:t>Projekts</a:t>
            </a:r>
            <a:r>
              <a:rPr lang="fr-FR" sz="5600" dirty="0" smtClean="0"/>
              <a:t> </a:t>
            </a:r>
            <a:r>
              <a:rPr lang="fr-FR" sz="5600" dirty="0" err="1" smtClean="0"/>
              <a:t>Umweltbildung</a:t>
            </a:r>
            <a:r>
              <a:rPr lang="fr-FR" sz="5600" dirty="0" smtClean="0"/>
              <a:t> </a:t>
            </a:r>
            <a:r>
              <a:rPr lang="fr-FR" sz="5600" dirty="0" err="1" smtClean="0"/>
              <a:t>und</a:t>
            </a:r>
            <a:r>
              <a:rPr lang="fr-FR" sz="5600" dirty="0" smtClean="0"/>
              <a:t> BNE</a:t>
            </a:r>
            <a:endParaRPr lang="it-CH" sz="5600" dirty="0"/>
          </a:p>
          <a:p>
            <a:r>
              <a:rPr lang="it-CH" sz="5600" b="1" dirty="0" err="1" smtClean="0"/>
              <a:t>Entscheidung</a:t>
            </a:r>
            <a:endParaRPr lang="it-CH" sz="5600" b="1" dirty="0"/>
          </a:p>
          <a:p>
            <a:pPr>
              <a:spcAft>
                <a:spcPts val="1200"/>
              </a:spcAft>
            </a:pPr>
            <a:r>
              <a:rPr lang="fr-FR" sz="5600" dirty="0" err="1" smtClean="0"/>
              <a:t>Einen</a:t>
            </a:r>
            <a:r>
              <a:rPr lang="fr-FR" sz="5600" dirty="0" smtClean="0"/>
              <a:t> </a:t>
            </a:r>
            <a:r>
              <a:rPr lang="fr-FR" sz="5600" dirty="0" err="1" smtClean="0"/>
              <a:t>neuen</a:t>
            </a:r>
            <a:r>
              <a:rPr lang="fr-FR" sz="5600" dirty="0" smtClean="0"/>
              <a:t> </a:t>
            </a:r>
            <a:r>
              <a:rPr lang="fr-FR" sz="5600" dirty="0" err="1" smtClean="0"/>
              <a:t>Vorschlag</a:t>
            </a:r>
            <a:r>
              <a:rPr lang="fr-FR" sz="5600" dirty="0" smtClean="0"/>
              <a:t> </a:t>
            </a:r>
            <a:r>
              <a:rPr lang="fr-FR" sz="5600" dirty="0" err="1" smtClean="0"/>
              <a:t>zur</a:t>
            </a:r>
            <a:r>
              <a:rPr lang="fr-FR" sz="5600" dirty="0" smtClean="0"/>
              <a:t> </a:t>
            </a:r>
            <a:r>
              <a:rPr lang="fr-FR" sz="5600" dirty="0" err="1" smtClean="0"/>
              <a:t>Partizipation</a:t>
            </a:r>
            <a:r>
              <a:rPr lang="fr-FR" sz="5600" dirty="0" smtClean="0"/>
              <a:t> </a:t>
            </a:r>
            <a:r>
              <a:rPr lang="fr-FR" sz="5600" dirty="0" err="1" smtClean="0"/>
              <a:t>formulieren</a:t>
            </a:r>
            <a:r>
              <a:rPr lang="fr-FR" sz="5600" dirty="0" smtClean="0"/>
              <a:t>, </a:t>
            </a:r>
            <a:r>
              <a:rPr lang="fr-FR" sz="5600" dirty="0" err="1" smtClean="0"/>
              <a:t>gemeinsam</a:t>
            </a:r>
            <a:r>
              <a:rPr lang="fr-FR" sz="5600" dirty="0" smtClean="0"/>
              <a:t> </a:t>
            </a:r>
            <a:r>
              <a:rPr lang="fr-FR" sz="5600" dirty="0" err="1" smtClean="0"/>
              <a:t>erarbeiten</a:t>
            </a:r>
            <a:r>
              <a:rPr lang="fr-FR" sz="5600" dirty="0" smtClean="0"/>
              <a:t> </a:t>
            </a:r>
            <a:r>
              <a:rPr lang="fr-FR" sz="5600" dirty="0" err="1" smtClean="0"/>
              <a:t>und</a:t>
            </a:r>
            <a:r>
              <a:rPr lang="fr-FR" sz="5600" dirty="0" smtClean="0"/>
              <a:t> </a:t>
            </a:r>
            <a:r>
              <a:rPr lang="fr-FR" sz="5600" dirty="0" smtClean="0"/>
              <a:t>BNE-</a:t>
            </a:r>
            <a:r>
              <a:rPr lang="fr-FR" sz="5600" dirty="0" err="1" smtClean="0"/>
              <a:t>Ansatz</a:t>
            </a:r>
            <a:r>
              <a:rPr lang="fr-FR" sz="5600" dirty="0" smtClean="0"/>
              <a:t> </a:t>
            </a:r>
            <a:r>
              <a:rPr lang="fr-FR" sz="5600" dirty="0" err="1" smtClean="0"/>
              <a:t>anwenden</a:t>
            </a:r>
            <a:endParaRPr lang="fr-FR" sz="5600" dirty="0" smtClean="0"/>
          </a:p>
          <a:p>
            <a:pPr>
              <a:spcAft>
                <a:spcPts val="1200"/>
              </a:spcAft>
            </a:pPr>
            <a:r>
              <a:rPr lang="it-CH" sz="5600" b="1" dirty="0" err="1" smtClean="0"/>
              <a:t>Prozess</a:t>
            </a:r>
            <a:endParaRPr lang="it-CH" sz="5600" b="1" dirty="0"/>
          </a:p>
          <a:p>
            <a:r>
              <a:rPr lang="fr-FR" sz="5600" dirty="0" smtClean="0"/>
              <a:t>An </a:t>
            </a:r>
            <a:r>
              <a:rPr lang="fr-FR" sz="5600" dirty="0" err="1" smtClean="0"/>
              <a:t>zwei</a:t>
            </a:r>
            <a:r>
              <a:rPr lang="fr-FR" sz="5600" dirty="0" smtClean="0"/>
              <a:t> </a:t>
            </a:r>
            <a:r>
              <a:rPr lang="fr-FR" sz="5600" dirty="0" err="1" smtClean="0"/>
              <a:t>Morgen</a:t>
            </a:r>
            <a:r>
              <a:rPr lang="fr-FR" sz="5600" dirty="0" smtClean="0"/>
              <a:t> Online-</a:t>
            </a:r>
            <a:r>
              <a:rPr lang="fr-FR" sz="5600" dirty="0" err="1" smtClean="0"/>
              <a:t>Weiterbildung</a:t>
            </a:r>
            <a:r>
              <a:rPr lang="fr-FR" sz="5600" dirty="0" smtClean="0"/>
              <a:t>, </a:t>
            </a:r>
            <a:r>
              <a:rPr lang="fr-FR" sz="5600" dirty="0" err="1" smtClean="0"/>
              <a:t>währenddem</a:t>
            </a:r>
            <a:r>
              <a:rPr lang="fr-FR" sz="5600" dirty="0" smtClean="0"/>
              <a:t> </a:t>
            </a:r>
            <a:r>
              <a:rPr lang="fr-FR" sz="5600" dirty="0" err="1" smtClean="0"/>
              <a:t>verschiedene</a:t>
            </a:r>
            <a:r>
              <a:rPr lang="fr-FR" sz="5600" dirty="0" smtClean="0"/>
              <a:t> </a:t>
            </a:r>
            <a:r>
              <a:rPr lang="fr-FR" sz="5600" dirty="0" smtClean="0"/>
              <a:t>Online-</a:t>
            </a:r>
            <a:r>
              <a:rPr lang="fr-FR" sz="5600" dirty="0" err="1" smtClean="0"/>
              <a:t>tools</a:t>
            </a:r>
            <a:r>
              <a:rPr lang="fr-FR" sz="5600" dirty="0" smtClean="0"/>
              <a:t> </a:t>
            </a:r>
            <a:r>
              <a:rPr lang="fr-FR" sz="5600" dirty="0" err="1" smtClean="0"/>
              <a:t>erlernt</a:t>
            </a:r>
            <a:r>
              <a:rPr lang="fr-FR" sz="5600" dirty="0" smtClean="0"/>
              <a:t> </a:t>
            </a:r>
            <a:r>
              <a:rPr lang="fr-FR" sz="5600" dirty="0" err="1" smtClean="0"/>
              <a:t>und</a:t>
            </a:r>
            <a:r>
              <a:rPr lang="fr-FR" sz="5600" dirty="0" smtClean="0"/>
              <a:t> </a:t>
            </a:r>
            <a:r>
              <a:rPr lang="fr-FR" sz="5600" dirty="0" err="1" smtClean="0"/>
              <a:t>praktiziert</a:t>
            </a:r>
            <a:r>
              <a:rPr lang="fr-FR" sz="5600" dirty="0" smtClean="0"/>
              <a:t> </a:t>
            </a:r>
            <a:r>
              <a:rPr lang="fr-FR" sz="5600" dirty="0" err="1" smtClean="0"/>
              <a:t>werden</a:t>
            </a:r>
            <a:r>
              <a:rPr lang="fr-FR" sz="5600" dirty="0" smtClean="0"/>
              <a:t> </a:t>
            </a:r>
            <a:r>
              <a:rPr lang="fr-FR" sz="5600" dirty="0"/>
              <a:t>(Zoom, Miro, </a:t>
            </a:r>
            <a:r>
              <a:rPr lang="fr-FR" sz="5600" dirty="0" err="1"/>
              <a:t>Mentimeter</a:t>
            </a:r>
            <a:r>
              <a:rPr lang="fr-FR" sz="5600" dirty="0"/>
              <a:t>, OneDrive, etc.) </a:t>
            </a:r>
            <a:r>
              <a:rPr lang="it-CH" sz="5600" dirty="0"/>
              <a:t/>
            </a:r>
            <a:br>
              <a:rPr lang="it-CH" sz="5600" dirty="0"/>
            </a:br>
            <a:endParaRPr lang="it-CH" sz="56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CH" dirty="0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18604" t="8634" r="19428" b="9019"/>
          <a:stretch/>
        </p:blipFill>
        <p:spPr bwMode="auto">
          <a:xfrm>
            <a:off x="5518446" y="195486"/>
            <a:ext cx="3568065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49367"/>
            <a:ext cx="2688833" cy="19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4690862" cy="448791"/>
          </a:xfrm>
        </p:spPr>
        <p:txBody>
          <a:bodyPr>
            <a:normAutofit fontScale="90000"/>
          </a:bodyPr>
          <a:lstStyle/>
          <a:p>
            <a:r>
              <a:rPr lang="it-CH" b="1" dirty="0" smtClean="0"/>
              <a:t>GEASI – </a:t>
            </a:r>
            <a:r>
              <a:rPr lang="it-CH" b="1" dirty="0" err="1" smtClean="0"/>
              <a:t>Vorschlag</a:t>
            </a:r>
            <a:r>
              <a:rPr lang="it-CH" b="1" dirty="0" smtClean="0"/>
              <a:t> </a:t>
            </a:r>
            <a:r>
              <a:rPr lang="it-CH" b="1" dirty="0" err="1" smtClean="0"/>
              <a:t>Aktivitäten</a:t>
            </a:r>
            <a:r>
              <a:rPr lang="it-CH" b="1" dirty="0" smtClean="0"/>
              <a:t> </a:t>
            </a:r>
            <a:r>
              <a:rPr lang="it-CH" b="1" dirty="0" err="1" smtClean="0"/>
              <a:t>zu</a:t>
            </a:r>
            <a:r>
              <a:rPr lang="it-CH" b="1" dirty="0" smtClean="0"/>
              <a:t> </a:t>
            </a:r>
            <a:r>
              <a:rPr lang="it-CH" b="1" dirty="0" err="1" smtClean="0"/>
              <a:t>Biodiversität</a:t>
            </a:r>
            <a:endParaRPr lang="it-CH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185690"/>
            <a:ext cx="5184576" cy="1434776"/>
          </a:xfrm>
        </p:spPr>
        <p:txBody>
          <a:bodyPr>
            <a:normAutofit fontScale="25000" lnSpcReduction="20000"/>
          </a:bodyPr>
          <a:lstStyle/>
          <a:p>
            <a:r>
              <a:rPr lang="fr-FR" sz="5600" b="1" i="1" dirty="0" err="1" smtClean="0"/>
              <a:t>Resultate</a:t>
            </a:r>
            <a:endParaRPr lang="fr-FR" sz="5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 err="1" smtClean="0"/>
              <a:t>Erarbeiten</a:t>
            </a:r>
            <a:r>
              <a:rPr lang="fr-FR" sz="5600" dirty="0" smtClean="0"/>
              <a:t> </a:t>
            </a:r>
            <a:r>
              <a:rPr lang="fr-FR" sz="5600" dirty="0" err="1" smtClean="0"/>
              <a:t>e</a:t>
            </a:r>
            <a:r>
              <a:rPr lang="fr-FR" sz="5600" dirty="0" err="1" smtClean="0"/>
              <a:t>ines</a:t>
            </a:r>
            <a:r>
              <a:rPr lang="fr-FR" sz="5600" dirty="0" smtClean="0"/>
              <a:t> </a:t>
            </a:r>
            <a:r>
              <a:rPr lang="fr-FR" sz="5600" dirty="0" err="1" smtClean="0"/>
              <a:t>Modells</a:t>
            </a:r>
            <a:r>
              <a:rPr lang="fr-FR" sz="5600" dirty="0" smtClean="0"/>
              <a:t> </a:t>
            </a:r>
            <a:r>
              <a:rPr lang="fr-FR" sz="5600" dirty="0" smtClean="0"/>
              <a:t>für </a:t>
            </a:r>
            <a:r>
              <a:rPr lang="fr-FR" sz="5600" dirty="0" err="1" smtClean="0"/>
              <a:t>zukünftige</a:t>
            </a:r>
            <a:r>
              <a:rPr lang="fr-FR" sz="5600" dirty="0" smtClean="0"/>
              <a:t> </a:t>
            </a:r>
            <a:r>
              <a:rPr lang="fr-FR" sz="5600" dirty="0" smtClean="0"/>
              <a:t>GEASI </a:t>
            </a:r>
            <a:r>
              <a:rPr lang="fr-FR" sz="5600" dirty="0" err="1" smtClean="0"/>
              <a:t>Vorschläge</a:t>
            </a:r>
            <a:endParaRPr lang="fr-FR" sz="5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 err="1" smtClean="0"/>
              <a:t>Zwei</a:t>
            </a:r>
            <a:r>
              <a:rPr lang="fr-FR" sz="5600" dirty="0" smtClean="0"/>
              <a:t> </a:t>
            </a:r>
            <a:r>
              <a:rPr lang="fr-FR" sz="5600" dirty="0" err="1" smtClean="0"/>
              <a:t>Beispiele</a:t>
            </a:r>
            <a:r>
              <a:rPr lang="fr-FR" sz="5600" dirty="0" smtClean="0"/>
              <a:t> mit </a:t>
            </a:r>
            <a:r>
              <a:rPr lang="fr-FR" sz="5600" dirty="0" err="1" smtClean="0"/>
              <a:t>diesem</a:t>
            </a:r>
            <a:r>
              <a:rPr lang="fr-FR" sz="5600" dirty="0" smtClean="0"/>
              <a:t> </a:t>
            </a:r>
            <a:r>
              <a:rPr lang="fr-FR" sz="5600" dirty="0" err="1" smtClean="0"/>
              <a:t>Ansatz</a:t>
            </a:r>
            <a:r>
              <a:rPr lang="fr-FR" sz="5600" dirty="0" smtClean="0"/>
              <a:t> </a:t>
            </a:r>
            <a:r>
              <a:rPr lang="fr-FR" sz="5600" dirty="0" err="1" smtClean="0"/>
              <a:t>sind</a:t>
            </a:r>
            <a:r>
              <a:rPr lang="fr-FR" sz="5600" dirty="0" smtClean="0"/>
              <a:t> in </a:t>
            </a:r>
            <a:r>
              <a:rPr lang="fr-FR" sz="5600" dirty="0" err="1" smtClean="0"/>
              <a:t>Entwicklung</a:t>
            </a:r>
            <a:endParaRPr lang="fr-FR" sz="5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 smtClean="0"/>
              <a:t>Positive </a:t>
            </a:r>
            <a:r>
              <a:rPr lang="fr-FR" sz="5600" dirty="0" err="1" smtClean="0"/>
              <a:t>Reaktion</a:t>
            </a:r>
            <a:r>
              <a:rPr lang="fr-FR" sz="5600" dirty="0" smtClean="0"/>
              <a:t> des </a:t>
            </a:r>
            <a:r>
              <a:rPr lang="fr-FR" sz="5600" i="1" dirty="0"/>
              <a:t>Département du Territoire </a:t>
            </a:r>
            <a:r>
              <a:rPr lang="fr-FR" sz="5600" dirty="0" err="1" smtClean="0"/>
              <a:t>und</a:t>
            </a:r>
            <a:r>
              <a:rPr lang="fr-FR" sz="5600" dirty="0" smtClean="0"/>
              <a:t> der </a:t>
            </a:r>
            <a:r>
              <a:rPr lang="fr-FR" sz="5600" dirty="0" err="1" smtClean="0"/>
              <a:t>Mitglieder</a:t>
            </a:r>
            <a:r>
              <a:rPr lang="fr-FR" sz="5600" dirty="0" smtClean="0"/>
              <a:t> </a:t>
            </a:r>
            <a:r>
              <a:rPr lang="fr-FR" sz="5600" dirty="0" err="1" smtClean="0"/>
              <a:t>von</a:t>
            </a:r>
            <a:r>
              <a:rPr lang="fr-FR" sz="5600" dirty="0" smtClean="0"/>
              <a:t> GEASI, die an </a:t>
            </a:r>
            <a:r>
              <a:rPr lang="fr-FR" sz="5600" dirty="0" err="1" smtClean="0"/>
              <a:t>dieser</a:t>
            </a:r>
            <a:r>
              <a:rPr lang="fr-FR" sz="5600" dirty="0" smtClean="0"/>
              <a:t> </a:t>
            </a:r>
            <a:r>
              <a:rPr lang="fr-FR" sz="5600" dirty="0" err="1" smtClean="0"/>
              <a:t>Erfahrung</a:t>
            </a:r>
            <a:r>
              <a:rPr lang="fr-FR" sz="5600" dirty="0" smtClean="0"/>
              <a:t> </a:t>
            </a:r>
            <a:r>
              <a:rPr lang="fr-FR" sz="5600" dirty="0" err="1" smtClean="0"/>
              <a:t>teilgenommen</a:t>
            </a:r>
            <a:r>
              <a:rPr lang="fr-FR" sz="5600" dirty="0" smtClean="0"/>
              <a:t> </a:t>
            </a:r>
            <a:r>
              <a:rPr lang="fr-FR" sz="5600" dirty="0" err="1" smtClean="0"/>
              <a:t>haben</a:t>
            </a:r>
            <a:endParaRPr lang="it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CH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3175" t="8128" r="1824" b="37464"/>
          <a:stretch/>
        </p:blipFill>
        <p:spPr bwMode="auto">
          <a:xfrm>
            <a:off x="281748" y="2931790"/>
            <a:ext cx="5010332" cy="1613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3301" t="12193" r="16445" b="10570"/>
          <a:stretch/>
        </p:blipFill>
        <p:spPr bwMode="auto">
          <a:xfrm>
            <a:off x="5518446" y="2620465"/>
            <a:ext cx="3288748" cy="178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3429" t="9481" r="1703" b="14890"/>
          <a:stretch/>
        </p:blipFill>
        <p:spPr bwMode="auto">
          <a:xfrm>
            <a:off x="5436096" y="771550"/>
            <a:ext cx="3583550" cy="1607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37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02.07.2021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1604" t="20765" r="39930" b="13175"/>
          <a:stretch/>
        </p:blipFill>
        <p:spPr bwMode="auto">
          <a:xfrm>
            <a:off x="5570524" y="339502"/>
            <a:ext cx="3312368" cy="432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1194614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Handlungsrahmen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Gebiet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beobachten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Vergangenheit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Gegenwart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Zukunft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vorauszusehen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unterschiedlichen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Interaktionen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hier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anderswo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partizipative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fördern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7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02.07.2021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4253" t="7903" r="25409" b="15026"/>
          <a:stretch/>
        </p:blipFill>
        <p:spPr bwMode="auto">
          <a:xfrm>
            <a:off x="3707904" y="-1"/>
            <a:ext cx="5364088" cy="4620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3395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Thema</a:t>
            </a:r>
            <a:r>
              <a:rPr lang="it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Die </a:t>
            </a:r>
            <a:r>
              <a:rPr lang="it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Bienen</a:t>
            </a:r>
            <a:endParaRPr lang="it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987574"/>
            <a:ext cx="410445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 </a:t>
            </a:r>
            <a:r>
              <a:rPr lang="fr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fr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Vertiefung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Aspekten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Biodiversität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Studium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existierenden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bestimmten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Insektenarten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Bienen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Dezimierung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Handlungen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Erhaltung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fördern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8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02.07.2021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35040" t="17576" r="34860" b="11864"/>
          <a:stretch/>
        </p:blipFill>
        <p:spPr bwMode="auto">
          <a:xfrm>
            <a:off x="107504" y="123478"/>
            <a:ext cx="3384376" cy="4463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940152" y="22684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Thema</a:t>
            </a:r>
            <a:r>
              <a:rPr lang="it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it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Neophyten</a:t>
            </a:r>
            <a:endParaRPr lang="it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67944" y="9155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 </a:t>
            </a:r>
            <a:r>
              <a:rPr lang="fr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fr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erkennen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Neophyten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umgehen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Sensibilisieren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diversifiziertere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natürlichere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Grünflächen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Raum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verschaffen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unverbauten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Flächen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Aktionsprinzip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Erkennen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Vorteile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Naturräume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den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städtischen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ländlichen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Kontexten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hier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anderswo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5418211" y="1556700"/>
              <a:ext cx="360" cy="3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6331" y="154482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77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02.07.2021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2" name="CasellaDiTesto 1"/>
          <p:cNvSpPr txBox="1"/>
          <p:nvPr/>
        </p:nvSpPr>
        <p:spPr>
          <a:xfrm>
            <a:off x="258106" y="507412"/>
            <a:ext cx="4048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it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it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2000" b="1" smtClean="0">
                <a:latin typeface="Arial" panose="020B0604020202020204" pitchFamily="34" charset="0"/>
                <a:cs typeface="Arial" panose="020B0604020202020204" pitchFamily="34" charset="0"/>
              </a:rPr>
              <a:t>Ihre </a:t>
            </a:r>
            <a:r>
              <a:rPr lang="it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it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3284390"/>
            <a:ext cx="6473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GEASI: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www.geasi.ch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Studienplan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https://scuolalab.edu.ti.ch/temieprogetti/Pagine/pianodistudio.aspx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Email: fabio.guarneri@education21.ch</a:t>
            </a:r>
          </a:p>
          <a:p>
            <a:r>
              <a:rPr lang="it-CH" dirty="0"/>
              <a:t>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5" y="185661"/>
            <a:ext cx="4393970" cy="29049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8106" y="1404492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it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7984" y="3081136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it-CH" sz="1200" dirty="0">
                <a:latin typeface="Arial" panose="020B0604020202020204" pitchFamily="34" charset="0"/>
                <a:cs typeface="Arial" panose="020B0604020202020204" pitchFamily="34" charset="0"/>
              </a:rPr>
              <a:t> de GEASI</a:t>
            </a:r>
          </a:p>
        </p:txBody>
      </p:sp>
    </p:spTree>
    <p:extLst>
      <p:ext uri="{BB962C8B-B14F-4D97-AF65-F5344CB8AC3E}">
        <p14:creationId xmlns:p14="http://schemas.microsoft.com/office/powerpoint/2010/main" val="31146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 smtClean="0"/>
              <a:t>Inhalt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CH" sz="2000" b="1" i="1" dirty="0"/>
              <a:t>GEASI</a:t>
            </a:r>
            <a:r>
              <a:rPr lang="it-CH" sz="2000" dirty="0"/>
              <a:t> – </a:t>
            </a:r>
            <a:r>
              <a:rPr lang="it-CH" sz="2000" dirty="0" err="1" smtClean="0"/>
              <a:t>Gruppe</a:t>
            </a:r>
            <a:r>
              <a:rPr lang="it-CH" sz="2000" dirty="0" smtClean="0"/>
              <a:t> für </a:t>
            </a:r>
            <a:r>
              <a:rPr lang="it-CH" sz="2000" dirty="0" err="1" smtClean="0"/>
              <a:t>Umweltbildung</a:t>
            </a:r>
            <a:r>
              <a:rPr lang="it-CH" sz="2000" dirty="0" smtClean="0"/>
              <a:t> </a:t>
            </a:r>
            <a:r>
              <a:rPr lang="it-CH" sz="2000" dirty="0" err="1" smtClean="0"/>
              <a:t>der</a:t>
            </a:r>
            <a:r>
              <a:rPr lang="it-CH" sz="2000" dirty="0" smtClean="0"/>
              <a:t> </a:t>
            </a:r>
            <a:r>
              <a:rPr lang="it-CH" sz="2000" dirty="0" err="1" smtClean="0"/>
              <a:t>italienischsprachigen</a:t>
            </a:r>
            <a:r>
              <a:rPr lang="it-CH" sz="2000" dirty="0" smtClean="0"/>
              <a:t> </a:t>
            </a:r>
            <a:r>
              <a:rPr lang="it-CH" sz="2000" dirty="0" err="1" smtClean="0"/>
              <a:t>Schweiz</a:t>
            </a:r>
            <a:r>
              <a:rPr lang="it-CH" sz="2000" dirty="0" smtClean="0"/>
              <a:t> (</a:t>
            </a:r>
            <a:r>
              <a:rPr lang="fr-CH" sz="2000" dirty="0" err="1" smtClean="0"/>
              <a:t>Entstehung</a:t>
            </a:r>
            <a:r>
              <a:rPr lang="fr-CH" sz="2000" dirty="0" smtClean="0"/>
              <a:t>, </a:t>
            </a:r>
            <a:r>
              <a:rPr lang="fr-CH" sz="2000" dirty="0" err="1" smtClean="0"/>
              <a:t>Ziele</a:t>
            </a:r>
            <a:r>
              <a:rPr lang="fr-CH" sz="2000" dirty="0" smtClean="0"/>
              <a:t> </a:t>
            </a:r>
            <a:r>
              <a:rPr lang="fr-CH" sz="2000" dirty="0" err="1" smtClean="0"/>
              <a:t>und</a:t>
            </a:r>
            <a:r>
              <a:rPr lang="fr-CH" sz="2000" dirty="0" smtClean="0"/>
              <a:t> </a:t>
            </a:r>
            <a:r>
              <a:rPr lang="fr-CH" sz="2000" dirty="0" err="1" smtClean="0"/>
              <a:t>Aktivitäten</a:t>
            </a:r>
            <a:r>
              <a:rPr lang="it-CH" sz="2000" dirty="0" smtClean="0"/>
              <a:t>)</a:t>
            </a:r>
            <a:endParaRPr lang="it-CH" sz="20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CH" sz="2000" b="1" i="1" dirty="0" err="1" smtClean="0"/>
              <a:t>Lehrplan</a:t>
            </a:r>
            <a:r>
              <a:rPr lang="it-CH" sz="2000" b="1" i="1" dirty="0" smtClean="0"/>
              <a:t> </a:t>
            </a:r>
            <a:r>
              <a:rPr lang="it-CH" sz="2000" dirty="0" err="1" smtClean="0"/>
              <a:t>im</a:t>
            </a:r>
            <a:r>
              <a:rPr lang="it-CH" sz="2000" dirty="0" smtClean="0"/>
              <a:t> </a:t>
            </a:r>
            <a:r>
              <a:rPr lang="it-CH" sz="2000" dirty="0" err="1" smtClean="0"/>
              <a:t>obligatorischen</a:t>
            </a:r>
            <a:r>
              <a:rPr lang="it-CH" sz="2000" dirty="0" smtClean="0"/>
              <a:t> </a:t>
            </a:r>
            <a:r>
              <a:rPr lang="it-CH" sz="2000" dirty="0" err="1" smtClean="0"/>
              <a:t>Unterricht</a:t>
            </a:r>
            <a:r>
              <a:rPr lang="it-CH" sz="2000" dirty="0" smtClean="0"/>
              <a:t> </a:t>
            </a:r>
            <a:r>
              <a:rPr lang="it-CH" sz="2000" dirty="0" err="1" smtClean="0"/>
              <a:t>im</a:t>
            </a:r>
            <a:r>
              <a:rPr lang="it-CH" sz="2000" dirty="0" smtClean="0"/>
              <a:t> </a:t>
            </a:r>
            <a:r>
              <a:rPr lang="it-CH" sz="2000" dirty="0" err="1" smtClean="0"/>
              <a:t>Tessin</a:t>
            </a:r>
            <a:r>
              <a:rPr lang="it-CH" sz="2000" dirty="0" smtClean="0"/>
              <a:t> (</a:t>
            </a:r>
            <a:r>
              <a:rPr lang="fr-CH" sz="2000" dirty="0" err="1" smtClean="0"/>
              <a:t>Basisinformationen</a:t>
            </a:r>
            <a:r>
              <a:rPr lang="fr-CH" sz="2000" dirty="0" smtClean="0"/>
              <a:t> </a:t>
            </a:r>
            <a:r>
              <a:rPr lang="fr-CH" sz="2000" dirty="0" err="1" smtClean="0"/>
              <a:t>und</a:t>
            </a:r>
            <a:r>
              <a:rPr lang="fr-CH" sz="2000" dirty="0" smtClean="0"/>
              <a:t> </a:t>
            </a:r>
            <a:r>
              <a:rPr lang="fr-CH" sz="2000" dirty="0" err="1" smtClean="0"/>
              <a:t>Revision</a:t>
            </a:r>
            <a:r>
              <a:rPr lang="it-CH" sz="2000" dirty="0" smtClean="0"/>
              <a:t>)</a:t>
            </a:r>
            <a:endParaRPr lang="it-CH" sz="20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000" b="1" i="1" dirty="0" err="1" smtClean="0"/>
              <a:t>Projekt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Biodiversität</a:t>
            </a:r>
            <a:r>
              <a:rPr lang="fr-FR" sz="2000" dirty="0" smtClean="0"/>
              <a:t>: </a:t>
            </a:r>
            <a:r>
              <a:rPr lang="fr-FR" sz="2000" dirty="0" err="1" smtClean="0"/>
              <a:t>partizipatives</a:t>
            </a:r>
            <a:r>
              <a:rPr lang="fr-FR" sz="2000" dirty="0" smtClean="0"/>
              <a:t> </a:t>
            </a:r>
            <a:r>
              <a:rPr lang="fr-FR" sz="2000" dirty="0" err="1" smtClean="0"/>
              <a:t>Beispiel</a:t>
            </a:r>
            <a:r>
              <a:rPr lang="fr-FR" sz="2000" dirty="0" smtClean="0"/>
              <a:t> </a:t>
            </a:r>
            <a:r>
              <a:rPr lang="fr-FR" sz="2000" dirty="0" err="1" smtClean="0"/>
              <a:t>abgestimmt</a:t>
            </a:r>
            <a:r>
              <a:rPr lang="fr-FR" sz="2000" dirty="0" smtClean="0"/>
              <a:t> </a:t>
            </a:r>
            <a:r>
              <a:rPr lang="fr-FR" sz="2000" dirty="0" err="1" smtClean="0"/>
              <a:t>auf</a:t>
            </a:r>
            <a:r>
              <a:rPr lang="fr-FR" sz="2000" dirty="0" smtClean="0"/>
              <a:t> den </a:t>
            </a:r>
            <a:r>
              <a:rPr lang="fr-FR" sz="2000" dirty="0" err="1" smtClean="0"/>
              <a:t>Lehrplan</a:t>
            </a:r>
            <a:endParaRPr lang="it-CH" sz="2000" dirty="0"/>
          </a:p>
          <a:p>
            <a:pPr marL="457200" indent="-457200">
              <a:buFont typeface="+mj-lt"/>
              <a:buAutoNum type="arabicPeriod"/>
            </a:pPr>
            <a:endParaRPr lang="it-CH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01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 smtClean="0"/>
              <a:t>Verein</a:t>
            </a:r>
            <a:r>
              <a:rPr lang="it-CH" dirty="0" smtClean="0"/>
              <a:t> </a:t>
            </a:r>
            <a:r>
              <a:rPr lang="it-CH" dirty="0"/>
              <a:t>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161" r="1182" b="11335"/>
          <a:stretch/>
        </p:blipFill>
        <p:spPr bwMode="auto">
          <a:xfrm>
            <a:off x="5220072" y="817716"/>
            <a:ext cx="3672426" cy="162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95537" y="721689"/>
            <a:ext cx="482453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Basisinformationen</a:t>
            </a:r>
            <a:endParaRPr lang="it-CH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Gegründet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Vorschlag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Umweltdepartements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Bestehend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Einzelmitgliedern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Austauschplattform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Erfahrungen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Ausbildung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3548" y="2851250"/>
            <a:ext cx="460851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endParaRPr lang="fr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Förderung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Umweltschutzes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Respekts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Landschaft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kulturellen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Aspekte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breitesten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Sinne</a:t>
            </a:r>
            <a:endParaRPr lang="it-CH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20072" y="2851250"/>
            <a:ext cx="3816424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endParaRPr lang="fr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Pädagogik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breiten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Rahmen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BNE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 smtClean="0"/>
              <a:t>Verein</a:t>
            </a:r>
            <a:r>
              <a:rPr lang="it-CH" dirty="0" smtClean="0"/>
              <a:t> </a:t>
            </a:r>
            <a:r>
              <a:rPr lang="it-CH" dirty="0"/>
              <a:t>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155458"/>
            <a:ext cx="5616624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Aktivitäten</a:t>
            </a:r>
            <a:endParaRPr lang="fr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CAS AAA Natura </a:t>
            </a:r>
            <a:r>
              <a:rPr lang="it-CH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Accompagnare=</a:t>
            </a:r>
            <a:r>
              <a:rPr lang="it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begleiten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Animare=</a:t>
            </a:r>
            <a:r>
              <a:rPr lang="it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animieren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Apprendere=</a:t>
            </a:r>
            <a:r>
              <a:rPr lang="it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i="1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Natura=in </a:t>
            </a:r>
            <a:r>
              <a:rPr lang="it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it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it-CH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Realisiert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Zusammenarbeit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SUPSI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DFA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Abteilung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Ausbildung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SUPSI)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Naturgruppen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Ausbildungen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fanden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draussen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verschiedenen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Expertinnen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Experten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Kurse durchgeführt in verschiedenen Regionen des Kantons</a:t>
            </a:r>
            <a:endParaRPr lang="it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36015" t="17272" r="34968" b="9404"/>
          <a:stretch/>
        </p:blipFill>
        <p:spPr bwMode="auto">
          <a:xfrm>
            <a:off x="6342634" y="1153859"/>
            <a:ext cx="2477837" cy="3521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28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 smtClean="0"/>
              <a:t>Verein</a:t>
            </a:r>
            <a:r>
              <a:rPr lang="it-CH" dirty="0" smtClean="0"/>
              <a:t> </a:t>
            </a:r>
            <a:r>
              <a:rPr lang="it-CH" dirty="0"/>
              <a:t>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059582"/>
            <a:ext cx="5654409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Aktivitäten</a:t>
            </a:r>
            <a:endParaRPr lang="fr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Konzept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Nationalparkprojekt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Locarnese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Realisierung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Leitlinien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Konzepts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Erarbeitung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orschlägen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ktivitäten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Schulen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Konzeptueller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Leitfaden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Zeitspirale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35074" t="17479" r="34013" b="6287"/>
          <a:stretch/>
        </p:blipFill>
        <p:spPr bwMode="auto">
          <a:xfrm>
            <a:off x="6228184" y="971218"/>
            <a:ext cx="2664296" cy="3696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70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 smtClean="0"/>
              <a:t>Verein</a:t>
            </a:r>
            <a:r>
              <a:rPr lang="it-CH" dirty="0" smtClean="0"/>
              <a:t> </a:t>
            </a:r>
            <a:r>
              <a:rPr lang="it-CH" dirty="0"/>
              <a:t>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974555"/>
            <a:ext cx="56166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Aktivitäten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Tag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Bildung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Nachhaltige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it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(BNE)</a:t>
            </a:r>
            <a:endParaRPr lang="it-CH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Netzwerk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Behandlung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BNE-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Veranstaltung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organisiert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é21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Zusammenarbeit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DECS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DT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SUPSI-DFA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Anerkannt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Weiterbildung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Lehrpersonen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aller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obligatorischen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Zyklen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Tessin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Misox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t-CH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t-CH" dirty="0"/>
          </a:p>
          <a:p>
            <a:r>
              <a:rPr lang="it-CH" b="1" i="1" dirty="0"/>
              <a:t> 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76042" y="3867894"/>
            <a:ext cx="877589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48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96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44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592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40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Die </a:t>
            </a:r>
            <a:r>
              <a:rPr lang="fr-FR" b="1" dirty="0" err="1" smtClean="0"/>
              <a:t>Mitglieder</a:t>
            </a:r>
            <a:r>
              <a:rPr lang="fr-FR" b="1" dirty="0" smtClean="0"/>
              <a:t> von </a:t>
            </a:r>
            <a:r>
              <a:rPr lang="fr-FR" b="1" dirty="0"/>
              <a:t>GEASI </a:t>
            </a:r>
            <a:r>
              <a:rPr lang="fr-FR" b="1" dirty="0" err="1" smtClean="0"/>
              <a:t>können</a:t>
            </a:r>
            <a:r>
              <a:rPr lang="fr-FR" b="1" dirty="0" smtClean="0"/>
              <a:t> </a:t>
            </a:r>
            <a:r>
              <a:rPr lang="fr-FR" b="1" dirty="0" err="1" smtClean="0"/>
              <a:t>ihre</a:t>
            </a:r>
            <a:r>
              <a:rPr lang="fr-FR" b="1" dirty="0" smtClean="0"/>
              <a:t> </a:t>
            </a:r>
            <a:r>
              <a:rPr lang="fr-FR" b="1" dirty="0" err="1" smtClean="0"/>
              <a:t>Aktivitäten</a:t>
            </a:r>
            <a:r>
              <a:rPr lang="fr-FR" b="1" dirty="0" smtClean="0"/>
              <a:t> </a:t>
            </a:r>
            <a:r>
              <a:rPr lang="fr-FR" b="1" dirty="0" err="1" smtClean="0"/>
              <a:t>vorstellen</a:t>
            </a:r>
            <a:r>
              <a:rPr lang="fr-FR" b="1" dirty="0" smtClean="0"/>
              <a:t>, </a:t>
            </a:r>
            <a:r>
              <a:rPr lang="fr-FR" b="1" dirty="0" err="1" smtClean="0"/>
              <a:t>einen</a:t>
            </a:r>
            <a:r>
              <a:rPr lang="fr-FR" b="1" dirty="0" smtClean="0"/>
              <a:t> Workshop </a:t>
            </a:r>
            <a:r>
              <a:rPr lang="fr-FR" b="1" dirty="0" err="1" smtClean="0"/>
              <a:t>durchführen</a:t>
            </a:r>
            <a:r>
              <a:rPr lang="fr-FR" b="1" dirty="0" smtClean="0"/>
              <a:t> </a:t>
            </a:r>
            <a:r>
              <a:rPr lang="fr-FR" b="1" dirty="0" err="1" smtClean="0"/>
              <a:t>oder</a:t>
            </a:r>
            <a:r>
              <a:rPr lang="fr-FR" b="1" dirty="0" smtClean="0"/>
              <a:t> </a:t>
            </a:r>
            <a:r>
              <a:rPr lang="fr-FR" b="1" dirty="0" err="1" smtClean="0"/>
              <a:t>daran</a:t>
            </a:r>
            <a:r>
              <a:rPr lang="fr-FR" b="1" dirty="0" smtClean="0"/>
              <a:t> </a:t>
            </a:r>
            <a:r>
              <a:rPr lang="fr-FR" b="1" dirty="0" err="1" smtClean="0"/>
              <a:t>teilnehmen</a:t>
            </a:r>
            <a:r>
              <a:rPr lang="fr-FR" b="1" dirty="0" smtClean="0"/>
              <a:t> </a:t>
            </a:r>
            <a:r>
              <a:rPr lang="fr-FR" b="1" dirty="0" err="1" smtClean="0"/>
              <a:t>und</a:t>
            </a:r>
            <a:r>
              <a:rPr lang="fr-FR" b="1" dirty="0" smtClean="0"/>
              <a:t> </a:t>
            </a:r>
            <a:r>
              <a:rPr lang="fr-FR" b="1" dirty="0" smtClean="0"/>
              <a:t>die </a:t>
            </a:r>
            <a:r>
              <a:rPr lang="fr-FR" b="1" dirty="0" err="1" smtClean="0"/>
              <a:t>Vernetzung</a:t>
            </a:r>
            <a:r>
              <a:rPr lang="fr-FR" b="1" dirty="0" smtClean="0"/>
              <a:t> </a:t>
            </a:r>
            <a:r>
              <a:rPr lang="fr-FR" b="1" dirty="0" err="1" smtClean="0"/>
              <a:t>pflegen</a:t>
            </a:r>
            <a:endParaRPr lang="it-CH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96" y="375686"/>
            <a:ext cx="2160000" cy="162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96" y="1995686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6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43560"/>
            <a:ext cx="5184576" cy="3607051"/>
          </a:xfrm>
        </p:spPr>
        <p:txBody>
          <a:bodyPr/>
          <a:lstStyle/>
          <a:p>
            <a:pPr marL="0" indent="0">
              <a:buNone/>
            </a:pPr>
            <a:r>
              <a:rPr lang="it-CH" b="1" dirty="0" err="1" smtClean="0"/>
              <a:t>Der</a:t>
            </a:r>
            <a:r>
              <a:rPr lang="it-CH" b="1" dirty="0" smtClean="0"/>
              <a:t> </a:t>
            </a:r>
            <a:r>
              <a:rPr lang="it-CH" b="1" dirty="0" err="1" smtClean="0"/>
              <a:t>Lehrplan</a:t>
            </a:r>
            <a:r>
              <a:rPr lang="it-CH" b="1" dirty="0" smtClean="0"/>
              <a:t> </a:t>
            </a:r>
            <a:r>
              <a:rPr lang="it-CH" b="1" dirty="0" err="1" smtClean="0"/>
              <a:t>der</a:t>
            </a:r>
            <a:r>
              <a:rPr lang="it-CH" b="1" dirty="0" smtClean="0"/>
              <a:t> </a:t>
            </a:r>
            <a:r>
              <a:rPr lang="it-CH" b="1" dirty="0" err="1" smtClean="0"/>
              <a:t>obligatorischen</a:t>
            </a:r>
            <a:r>
              <a:rPr lang="it-CH" b="1" dirty="0" smtClean="0"/>
              <a:t> </a:t>
            </a:r>
            <a:r>
              <a:rPr lang="it-CH" b="1" dirty="0" err="1" smtClean="0"/>
              <a:t>Schule</a:t>
            </a:r>
            <a:r>
              <a:rPr lang="it-CH" b="1" dirty="0" smtClean="0"/>
              <a:t> </a:t>
            </a:r>
            <a:r>
              <a:rPr lang="it-CH" b="1" dirty="0" err="1" smtClean="0"/>
              <a:t>im</a:t>
            </a:r>
            <a:r>
              <a:rPr lang="it-CH" b="1" dirty="0" smtClean="0"/>
              <a:t> </a:t>
            </a:r>
            <a:r>
              <a:rPr lang="it-CH" b="1" dirty="0" err="1" smtClean="0"/>
              <a:t>Tessin</a:t>
            </a:r>
            <a:r>
              <a:rPr lang="it-CH" b="1" dirty="0" smtClean="0"/>
              <a:t> (piano di studio)</a:t>
            </a:r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fr-FR" dirty="0" err="1" smtClean="0"/>
              <a:t>Basisinformationen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zukünftige</a:t>
            </a:r>
            <a:r>
              <a:rPr lang="fr-FR" dirty="0" smtClean="0"/>
              <a:t> </a:t>
            </a:r>
            <a:r>
              <a:rPr lang="fr-FR" dirty="0" err="1" smtClean="0"/>
              <a:t>Entwicklungen</a:t>
            </a:r>
            <a:endParaRPr lang="it-CH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5614" t="14293" r="23711" b="8736"/>
          <a:stretch/>
        </p:blipFill>
        <p:spPr bwMode="auto">
          <a:xfrm>
            <a:off x="5724128" y="195486"/>
            <a:ext cx="3118243" cy="440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21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203598"/>
            <a:ext cx="4456457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/>
              <a:t>1          </a:t>
            </a:r>
            <a:r>
              <a:rPr lang="it-CH" sz="1400" dirty="0" smtClean="0"/>
              <a:t>1. – 4. </a:t>
            </a:r>
            <a:r>
              <a:rPr lang="it-CH" sz="1400" dirty="0" err="1" smtClean="0"/>
              <a:t>Jahr</a:t>
            </a:r>
            <a:r>
              <a:rPr lang="it-CH" sz="1400" dirty="0" smtClean="0"/>
              <a:t> </a:t>
            </a:r>
            <a:r>
              <a:rPr lang="it-CH" sz="1400" dirty="0" err="1"/>
              <a:t>HarmoS</a:t>
            </a:r>
            <a:r>
              <a:rPr lang="it-CH" sz="1400" dirty="0"/>
              <a:t>        </a:t>
            </a:r>
          </a:p>
          <a:p>
            <a:pPr marL="0" indent="0">
              <a:buNone/>
            </a:pPr>
            <a:r>
              <a:rPr lang="it-CH" sz="1400" dirty="0" smtClean="0"/>
              <a:t>Kindergarten – 1. </a:t>
            </a: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 err="1" smtClean="0"/>
              <a:t>Primar</a:t>
            </a:r>
            <a:r>
              <a:rPr lang="it-CH" sz="1400" dirty="0" err="1" smtClean="0"/>
              <a:t>schule</a:t>
            </a:r>
            <a:endParaRPr lang="it-CH" sz="1400" dirty="0"/>
          </a:p>
          <a:p>
            <a:pPr marL="0" indent="0">
              <a:buNone/>
            </a:pPr>
            <a:endParaRPr lang="it-CH" sz="1400" dirty="0"/>
          </a:p>
          <a:p>
            <a:pPr marL="0" indent="0">
              <a:buNone/>
            </a:pP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/>
              <a:t>2          </a:t>
            </a:r>
            <a:r>
              <a:rPr lang="it-CH" sz="1400" dirty="0" smtClean="0"/>
              <a:t>5. – 8. </a:t>
            </a:r>
            <a:r>
              <a:rPr lang="it-CH" sz="1400" dirty="0" err="1" smtClean="0"/>
              <a:t>Jahr</a:t>
            </a:r>
            <a:r>
              <a:rPr lang="it-CH" sz="1400" dirty="0" smtClean="0"/>
              <a:t> </a:t>
            </a:r>
            <a:r>
              <a:rPr lang="it-CH" sz="1400" dirty="0" err="1"/>
              <a:t>HarmoS</a:t>
            </a:r>
            <a:endParaRPr lang="it-CH" sz="1400" dirty="0"/>
          </a:p>
          <a:p>
            <a:pPr marL="0" indent="0">
              <a:buNone/>
            </a:pPr>
            <a:r>
              <a:rPr lang="it-CH" sz="1400" dirty="0" smtClean="0"/>
              <a:t>2. </a:t>
            </a: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 err="1" smtClean="0"/>
              <a:t>Primar</a:t>
            </a:r>
            <a:r>
              <a:rPr lang="it-CH" sz="1400" dirty="0" err="1" smtClean="0"/>
              <a:t>schule</a:t>
            </a:r>
            <a:r>
              <a:rPr lang="it-CH" sz="1400" dirty="0" smtClean="0"/>
              <a:t> </a:t>
            </a:r>
            <a:r>
              <a:rPr lang="it-CH" sz="1400" dirty="0"/>
              <a:t>– </a:t>
            </a:r>
            <a:r>
              <a:rPr lang="it-CH" sz="1400" dirty="0" smtClean="0"/>
              <a:t>1. </a:t>
            </a: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 err="1" smtClean="0"/>
              <a:t>Mittel</a:t>
            </a:r>
            <a:r>
              <a:rPr lang="it-CH" sz="1400" dirty="0" smtClean="0"/>
              <a:t>-</a:t>
            </a:r>
          </a:p>
          <a:p>
            <a:pPr marL="0" indent="0">
              <a:buNone/>
            </a:pPr>
            <a:r>
              <a:rPr lang="it-CH" sz="1400" dirty="0" err="1" smtClean="0"/>
              <a:t>schule</a:t>
            </a:r>
            <a:r>
              <a:rPr lang="it-CH" sz="1400" dirty="0" smtClean="0"/>
              <a:t> </a:t>
            </a:r>
            <a:endParaRPr lang="it-CH" sz="1400" dirty="0"/>
          </a:p>
          <a:p>
            <a:pPr marL="0" indent="0">
              <a:buNone/>
            </a:pPr>
            <a:endParaRPr lang="it-CH" sz="1400" dirty="0"/>
          </a:p>
          <a:p>
            <a:pPr marL="0" indent="0">
              <a:buNone/>
            </a:pP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/>
              <a:t>3          </a:t>
            </a:r>
            <a:r>
              <a:rPr lang="it-CH" sz="1400" dirty="0" smtClean="0"/>
              <a:t>9. – 11. </a:t>
            </a:r>
            <a:r>
              <a:rPr lang="it-CH" sz="1400" dirty="0" err="1" smtClean="0"/>
              <a:t>Jahr</a:t>
            </a:r>
            <a:r>
              <a:rPr lang="it-CH" sz="1400" dirty="0" smtClean="0"/>
              <a:t> </a:t>
            </a:r>
            <a:r>
              <a:rPr lang="it-CH" sz="1400" dirty="0" err="1"/>
              <a:t>HarmoS</a:t>
            </a:r>
            <a:r>
              <a:rPr lang="it-CH" sz="1400" dirty="0"/>
              <a:t> </a:t>
            </a:r>
          </a:p>
          <a:p>
            <a:pPr marL="0" indent="0">
              <a:buNone/>
            </a:pPr>
            <a:r>
              <a:rPr lang="it-CH" sz="1400" dirty="0" smtClean="0"/>
              <a:t>2. </a:t>
            </a:r>
            <a:r>
              <a:rPr lang="it-CH" sz="1400" dirty="0" err="1" smtClean="0"/>
              <a:t>Zyklus</a:t>
            </a:r>
            <a:r>
              <a:rPr lang="it-CH" sz="1400" dirty="0" smtClean="0"/>
              <a:t> </a:t>
            </a:r>
            <a:r>
              <a:rPr lang="it-CH" sz="1400" dirty="0" err="1" smtClean="0"/>
              <a:t>Sek</a:t>
            </a:r>
            <a:r>
              <a:rPr lang="it-CH" sz="1400" dirty="0" smtClean="0"/>
              <a:t> II</a:t>
            </a:r>
            <a:endParaRPr lang="it-CH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5860" t="28401" r="9941" b="17658"/>
          <a:stretch/>
        </p:blipFill>
        <p:spPr bwMode="auto">
          <a:xfrm>
            <a:off x="35496" y="843558"/>
            <a:ext cx="513994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67016" y="255749"/>
            <a:ext cx="468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Schulpflicht</a:t>
            </a:r>
            <a:r>
              <a:rPr lang="fr-FR" b="1" dirty="0" smtClean="0"/>
              <a:t> in </a:t>
            </a:r>
            <a:r>
              <a:rPr lang="fr-FR" b="1" dirty="0" err="1" smtClean="0"/>
              <a:t>drei</a:t>
            </a:r>
            <a:r>
              <a:rPr lang="fr-FR" b="1" dirty="0" smtClean="0"/>
              <a:t> </a:t>
            </a:r>
            <a:r>
              <a:rPr lang="fr-FR" b="1" dirty="0" err="1" smtClean="0"/>
              <a:t>Zyklen</a:t>
            </a:r>
            <a:r>
              <a:rPr lang="fr-FR" b="1" dirty="0" smtClean="0"/>
              <a:t> : </a:t>
            </a:r>
            <a:r>
              <a:rPr lang="fr-FR" b="1" dirty="0" err="1" smtClean="0"/>
              <a:t>das</a:t>
            </a:r>
            <a:r>
              <a:rPr lang="fr-FR" b="1" dirty="0" smtClean="0"/>
              <a:t> </a:t>
            </a:r>
            <a:r>
              <a:rPr lang="fr-FR" b="1" dirty="0" err="1" smtClean="0"/>
              <a:t>Tessiner</a:t>
            </a:r>
            <a:r>
              <a:rPr lang="fr-FR" b="1" dirty="0" smtClean="0"/>
              <a:t> Syste</a:t>
            </a:r>
            <a:r>
              <a:rPr lang="fr-FR" b="1" dirty="0"/>
              <a:t>m</a:t>
            </a:r>
            <a:endParaRPr lang="it-CH" b="1" dirty="0"/>
          </a:p>
        </p:txBody>
      </p:sp>
      <p:sp>
        <p:nvSpPr>
          <p:cNvPr id="7" name="Freccia a destra 6"/>
          <p:cNvSpPr/>
          <p:nvPr/>
        </p:nvSpPr>
        <p:spPr>
          <a:xfrm>
            <a:off x="5969183" y="1203598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8" name="Freccia a destra 7"/>
          <p:cNvSpPr/>
          <p:nvPr/>
        </p:nvSpPr>
        <p:spPr>
          <a:xfrm>
            <a:off x="8060164" y="1203598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" name="Freccia a destra 8"/>
          <p:cNvSpPr/>
          <p:nvPr/>
        </p:nvSpPr>
        <p:spPr>
          <a:xfrm>
            <a:off x="5969183" y="2178155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  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8136396" y="2170781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1" name="Freccia a destra 10"/>
          <p:cNvSpPr/>
          <p:nvPr/>
        </p:nvSpPr>
        <p:spPr>
          <a:xfrm>
            <a:off x="5969183" y="3462142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  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8234010" y="3462142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5124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72911"/>
            <a:ext cx="5256584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400" dirty="0" err="1" smtClean="0"/>
              <a:t>Der</a:t>
            </a:r>
            <a:r>
              <a:rPr lang="it-CH" sz="1400" dirty="0" smtClean="0"/>
              <a:t> </a:t>
            </a:r>
            <a:r>
              <a:rPr lang="it-CH" sz="1400" dirty="0" err="1" smtClean="0"/>
              <a:t>Lehrplan</a:t>
            </a:r>
            <a:r>
              <a:rPr lang="it-CH" sz="1400" dirty="0" smtClean="0"/>
              <a:t> </a:t>
            </a:r>
            <a:r>
              <a:rPr lang="it-CH" sz="1400" dirty="0" err="1" smtClean="0"/>
              <a:t>ist</a:t>
            </a:r>
            <a:r>
              <a:rPr lang="it-CH" sz="1400" dirty="0"/>
              <a:t> </a:t>
            </a:r>
            <a:r>
              <a:rPr lang="it-CH" sz="1400" dirty="0" err="1" smtClean="0"/>
              <a:t>auf</a:t>
            </a:r>
            <a:r>
              <a:rPr lang="it-CH" sz="1400" dirty="0" smtClean="0"/>
              <a:t> </a:t>
            </a:r>
            <a:r>
              <a:rPr lang="it-CH" sz="1400" dirty="0" err="1" smtClean="0"/>
              <a:t>drei</a:t>
            </a:r>
            <a:r>
              <a:rPr lang="it-CH" sz="1400" dirty="0" smtClean="0"/>
              <a:t> </a:t>
            </a:r>
            <a:r>
              <a:rPr lang="it-CH" sz="1400" dirty="0" err="1" smtClean="0"/>
              <a:t>Basis-Komponenten</a:t>
            </a:r>
            <a:r>
              <a:rPr lang="it-CH" sz="1400" dirty="0" smtClean="0"/>
              <a:t> </a:t>
            </a:r>
            <a:r>
              <a:rPr lang="it-CH" sz="1400" dirty="0" err="1" smtClean="0"/>
              <a:t>aufgebaut</a:t>
            </a:r>
            <a:r>
              <a:rPr lang="it-CH" sz="1400" dirty="0" smtClean="0"/>
              <a:t>, die in </a:t>
            </a:r>
            <a:r>
              <a:rPr lang="it-CH" sz="1400" dirty="0" err="1" smtClean="0"/>
              <a:t>ihrer</a:t>
            </a:r>
            <a:r>
              <a:rPr lang="it-CH" sz="1400" dirty="0" smtClean="0"/>
              <a:t> </a:t>
            </a:r>
            <a:r>
              <a:rPr lang="it-CH" sz="1400" dirty="0" err="1" smtClean="0"/>
              <a:t>gegenseitigen</a:t>
            </a:r>
            <a:r>
              <a:rPr lang="it-CH" sz="1400" dirty="0" smtClean="0"/>
              <a:t> </a:t>
            </a:r>
            <a:r>
              <a:rPr lang="it-CH" sz="1400" dirty="0" err="1" smtClean="0"/>
              <a:t>Interaktion</a:t>
            </a:r>
            <a:r>
              <a:rPr lang="it-CH" sz="1400" dirty="0" smtClean="0"/>
              <a:t> </a:t>
            </a:r>
            <a:r>
              <a:rPr lang="it-CH" sz="1400" dirty="0" err="1" smtClean="0"/>
              <a:t>betrachtet</a:t>
            </a:r>
            <a:r>
              <a:rPr lang="it-CH" sz="1400" dirty="0" smtClean="0"/>
              <a:t> </a:t>
            </a:r>
            <a:r>
              <a:rPr lang="it-CH" sz="1400" dirty="0" err="1" smtClean="0"/>
              <a:t>werden</a:t>
            </a:r>
            <a:r>
              <a:rPr lang="it-CH" sz="1400" dirty="0" smtClean="0"/>
              <a:t> </a:t>
            </a:r>
            <a:r>
              <a:rPr lang="it-CH" sz="1400" dirty="0" err="1" smtClean="0"/>
              <a:t>müssen</a:t>
            </a:r>
            <a:r>
              <a:rPr lang="it-CH" sz="1400" dirty="0" smtClean="0"/>
              <a:t> :</a:t>
            </a:r>
            <a:endParaRPr lang="fr-FR" sz="1400" dirty="0"/>
          </a:p>
          <a:p>
            <a:r>
              <a:rPr lang="fr-FR" sz="1400" b="1" i="1" dirty="0" smtClean="0"/>
              <a:t>Transversale </a:t>
            </a:r>
            <a:r>
              <a:rPr lang="fr-FR" sz="1400" b="1" i="1" dirty="0" err="1" smtClean="0"/>
              <a:t>Kompetenzen</a:t>
            </a:r>
            <a:r>
              <a:rPr lang="fr-FR" sz="1400" b="1" i="1" dirty="0" smtClean="0"/>
              <a:t> </a:t>
            </a:r>
            <a:r>
              <a:rPr lang="fr-FR" sz="1400" dirty="0" smtClean="0"/>
              <a:t>: </a:t>
            </a:r>
            <a:r>
              <a:rPr lang="fr-FR" sz="1400" dirty="0" err="1" smtClean="0"/>
              <a:t>stellen</a:t>
            </a:r>
            <a:r>
              <a:rPr lang="fr-FR" sz="1400" dirty="0" smtClean="0"/>
              <a:t> die </a:t>
            </a:r>
            <a:r>
              <a:rPr lang="fr-FR" sz="1400" dirty="0" err="1" smtClean="0"/>
              <a:t>persönliche</a:t>
            </a:r>
            <a:r>
              <a:rPr lang="fr-FR" sz="1400" dirty="0" smtClean="0"/>
              <a:t> </a:t>
            </a:r>
            <a:r>
              <a:rPr lang="fr-FR" sz="1400" dirty="0" err="1" smtClean="0"/>
              <a:t>Entwicklung</a:t>
            </a:r>
            <a:r>
              <a:rPr lang="fr-FR" sz="1400" dirty="0" smtClean="0"/>
              <a:t> </a:t>
            </a:r>
            <a:r>
              <a:rPr lang="fr-FR" sz="1400" dirty="0" err="1" smtClean="0"/>
              <a:t>sicher</a:t>
            </a:r>
            <a:r>
              <a:rPr lang="fr-FR" sz="1400" dirty="0" smtClean="0"/>
              <a:t> </a:t>
            </a:r>
            <a:r>
              <a:rPr lang="fr-FR" sz="1400" dirty="0" err="1" smtClean="0"/>
              <a:t>und</a:t>
            </a:r>
            <a:r>
              <a:rPr lang="fr-FR" sz="1400" dirty="0" smtClean="0"/>
              <a:t> </a:t>
            </a:r>
            <a:r>
              <a:rPr lang="fr-FR" sz="1400" dirty="0" err="1" smtClean="0"/>
              <a:t>sind</a:t>
            </a:r>
            <a:r>
              <a:rPr lang="fr-FR" sz="1400" dirty="0" smtClean="0"/>
              <a:t> </a:t>
            </a:r>
            <a:r>
              <a:rPr lang="fr-FR" sz="1400" dirty="0" err="1" smtClean="0"/>
              <a:t>notwendig</a:t>
            </a:r>
            <a:r>
              <a:rPr lang="fr-FR" sz="1400" dirty="0" smtClean="0"/>
              <a:t>, </a:t>
            </a:r>
            <a:r>
              <a:rPr lang="fr-FR" sz="1400" dirty="0" err="1" smtClean="0"/>
              <a:t>um</a:t>
            </a:r>
            <a:r>
              <a:rPr lang="fr-FR" sz="1400" dirty="0" smtClean="0"/>
              <a:t> </a:t>
            </a:r>
            <a:r>
              <a:rPr lang="fr-FR" sz="1400" dirty="0" err="1" smtClean="0"/>
              <a:t>Fachwissen</a:t>
            </a:r>
            <a:r>
              <a:rPr lang="fr-FR" sz="1400" dirty="0" smtClean="0"/>
              <a:t> </a:t>
            </a:r>
            <a:r>
              <a:rPr lang="fr-FR" sz="1400" dirty="0" err="1" smtClean="0"/>
              <a:t>zu</a:t>
            </a:r>
            <a:r>
              <a:rPr lang="fr-FR" sz="1400" dirty="0" smtClean="0"/>
              <a:t> </a:t>
            </a:r>
            <a:r>
              <a:rPr lang="fr-FR" sz="1400" dirty="0" err="1" smtClean="0"/>
              <a:t>erlernen</a:t>
            </a:r>
            <a:endParaRPr lang="fr-FR" sz="1400" dirty="0"/>
          </a:p>
          <a:p>
            <a:r>
              <a:rPr lang="fr-FR" sz="1400" b="1" i="1" dirty="0" err="1" smtClean="0"/>
              <a:t>Unterrichtsfächer</a:t>
            </a:r>
            <a:r>
              <a:rPr lang="fr-FR" sz="1400" b="1" i="1" dirty="0" smtClean="0"/>
              <a:t> </a:t>
            </a:r>
            <a:r>
              <a:rPr lang="fr-FR" sz="1400" dirty="0" smtClean="0"/>
              <a:t>: </a:t>
            </a:r>
            <a:r>
              <a:rPr lang="fr-FR" sz="1400" dirty="0" err="1" smtClean="0"/>
              <a:t>für</a:t>
            </a:r>
            <a:r>
              <a:rPr lang="fr-FR" sz="1400" dirty="0" smtClean="0"/>
              <a:t> die </a:t>
            </a:r>
            <a:r>
              <a:rPr lang="fr-FR" sz="1400" dirty="0" err="1" smtClean="0"/>
              <a:t>persönliche</a:t>
            </a:r>
            <a:r>
              <a:rPr lang="fr-FR" sz="1400" dirty="0" smtClean="0"/>
              <a:t> </a:t>
            </a:r>
            <a:r>
              <a:rPr lang="fr-FR" sz="1400" dirty="0" err="1" smtClean="0"/>
              <a:t>Entwicklung</a:t>
            </a:r>
            <a:r>
              <a:rPr lang="fr-FR" sz="1400" dirty="0" smtClean="0"/>
              <a:t> </a:t>
            </a:r>
            <a:r>
              <a:rPr lang="fr-FR" sz="1400" dirty="0" err="1" smtClean="0"/>
              <a:t>notwendiger</a:t>
            </a:r>
            <a:r>
              <a:rPr lang="fr-FR" sz="1400" dirty="0" smtClean="0"/>
              <a:t> </a:t>
            </a:r>
            <a:r>
              <a:rPr lang="fr-FR" sz="1400" dirty="0" err="1" smtClean="0"/>
              <a:t>Schlüssel</a:t>
            </a:r>
            <a:r>
              <a:rPr lang="fr-FR" sz="1400" dirty="0" smtClean="0"/>
              <a:t> </a:t>
            </a:r>
            <a:r>
              <a:rPr lang="fr-FR" sz="1400" dirty="0" err="1" smtClean="0"/>
              <a:t>zum</a:t>
            </a:r>
            <a:r>
              <a:rPr lang="fr-FR" sz="1400" dirty="0" smtClean="0"/>
              <a:t> </a:t>
            </a:r>
            <a:r>
              <a:rPr lang="fr-FR" sz="1400" dirty="0" err="1" smtClean="0"/>
              <a:t>Erkennen</a:t>
            </a:r>
            <a:r>
              <a:rPr lang="fr-FR" sz="1400" dirty="0" smtClean="0"/>
              <a:t> der </a:t>
            </a:r>
            <a:r>
              <a:rPr lang="fr-FR" sz="1400" dirty="0" err="1" smtClean="0"/>
              <a:t>Realität</a:t>
            </a:r>
            <a:r>
              <a:rPr lang="fr-FR" sz="1400" dirty="0" smtClean="0"/>
              <a:t> </a:t>
            </a:r>
          </a:p>
          <a:p>
            <a:r>
              <a:rPr lang="fr-FR" sz="1400" b="1" i="1" dirty="0" err="1" smtClean="0"/>
              <a:t>Kontexte</a:t>
            </a:r>
            <a:r>
              <a:rPr lang="fr-FR" sz="1400" b="1" i="1" dirty="0" smtClean="0"/>
              <a:t> der </a:t>
            </a:r>
            <a:r>
              <a:rPr lang="fr-FR" sz="1400" b="1" i="1" dirty="0" err="1" smtClean="0"/>
              <a:t>Allgemeinbildung</a:t>
            </a:r>
            <a:r>
              <a:rPr lang="fr-FR" sz="1400" b="1" i="1" dirty="0" smtClean="0"/>
              <a:t> </a:t>
            </a:r>
            <a:r>
              <a:rPr lang="de-DE" sz="1400" b="1" i="1" dirty="0" smtClean="0"/>
              <a:t> </a:t>
            </a:r>
            <a:r>
              <a:rPr lang="fr-FR" sz="1400" dirty="0" smtClean="0"/>
              <a:t>: </a:t>
            </a:r>
            <a:r>
              <a:rPr lang="fr-FR" sz="1400" dirty="0" err="1" smtClean="0"/>
              <a:t>bieten</a:t>
            </a:r>
            <a:r>
              <a:rPr lang="fr-FR" sz="1400" dirty="0" smtClean="0"/>
              <a:t> </a:t>
            </a:r>
            <a:r>
              <a:rPr lang="fr-FR" sz="1400" dirty="0" err="1" smtClean="0"/>
              <a:t>bestimmte</a:t>
            </a:r>
            <a:r>
              <a:rPr lang="fr-FR" sz="1400" dirty="0" smtClean="0"/>
              <a:t> </a:t>
            </a:r>
            <a:r>
              <a:rPr lang="fr-FR" sz="1400" dirty="0" err="1" smtClean="0"/>
              <a:t>Kontexte</a:t>
            </a:r>
            <a:r>
              <a:rPr lang="fr-FR" sz="1400" dirty="0" smtClean="0"/>
              <a:t> an, </a:t>
            </a:r>
            <a:r>
              <a:rPr lang="fr-FR" sz="1400" dirty="0" err="1" smtClean="0"/>
              <a:t>um</a:t>
            </a:r>
            <a:r>
              <a:rPr lang="fr-FR" sz="1400" dirty="0" smtClean="0"/>
              <a:t> die </a:t>
            </a:r>
            <a:r>
              <a:rPr lang="fr-FR" sz="1400" dirty="0" err="1" smtClean="0"/>
              <a:t>im</a:t>
            </a:r>
            <a:r>
              <a:rPr lang="fr-FR" sz="1400" dirty="0" smtClean="0"/>
              <a:t> </a:t>
            </a:r>
            <a:r>
              <a:rPr lang="fr-FR" sz="1400" dirty="0" err="1" smtClean="0"/>
              <a:t>Laufe</a:t>
            </a:r>
            <a:r>
              <a:rPr lang="fr-FR" sz="1400" dirty="0" smtClean="0"/>
              <a:t> des </a:t>
            </a:r>
            <a:r>
              <a:rPr lang="fr-FR" sz="1400" dirty="0" err="1" smtClean="0"/>
              <a:t>Ausbildungsprozesses</a:t>
            </a:r>
            <a:r>
              <a:rPr lang="fr-FR" sz="1400" dirty="0" smtClean="0"/>
              <a:t> </a:t>
            </a:r>
            <a:r>
              <a:rPr lang="fr-FR" sz="1400" dirty="0" err="1"/>
              <a:t>erworbenen</a:t>
            </a:r>
            <a:r>
              <a:rPr lang="fr-FR" sz="1400" dirty="0"/>
              <a:t> </a:t>
            </a:r>
            <a:r>
              <a:rPr lang="fr-FR" sz="1400" dirty="0" err="1"/>
              <a:t>Kompetenzen</a:t>
            </a:r>
            <a:r>
              <a:rPr lang="fr-FR" sz="1400" dirty="0"/>
              <a:t> </a:t>
            </a:r>
            <a:r>
              <a:rPr lang="fr-FR" sz="1400" dirty="0" err="1"/>
              <a:t>bezüglich</a:t>
            </a:r>
            <a:r>
              <a:rPr lang="fr-FR" sz="1400" dirty="0"/>
              <a:t> </a:t>
            </a:r>
            <a:r>
              <a:rPr lang="fr-FR" sz="1400" dirty="0" smtClean="0"/>
              <a:t>der </a:t>
            </a:r>
            <a:r>
              <a:rPr lang="fr-FR" sz="1400" dirty="0" err="1" smtClean="0"/>
              <a:t>spezifischen</a:t>
            </a:r>
            <a:r>
              <a:rPr lang="fr-FR" sz="1400" dirty="0" smtClean="0"/>
              <a:t> </a:t>
            </a:r>
            <a:r>
              <a:rPr lang="fr-FR" sz="1400" dirty="0" err="1" smtClean="0"/>
              <a:t>Bereiche</a:t>
            </a:r>
            <a:r>
              <a:rPr lang="fr-FR" sz="1400" dirty="0" smtClean="0"/>
              <a:t> der </a:t>
            </a:r>
            <a:r>
              <a:rPr lang="fr-FR" sz="1400" dirty="0" err="1" smtClean="0"/>
              <a:t>Lebensrealitäten</a:t>
            </a:r>
            <a:r>
              <a:rPr lang="fr-FR" sz="1400" dirty="0" smtClean="0"/>
              <a:t> </a:t>
            </a:r>
            <a:r>
              <a:rPr lang="fr-FR" sz="1400" dirty="0" err="1" smtClean="0"/>
              <a:t>einzuüben</a:t>
            </a:r>
            <a:endParaRPr lang="it-CH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02.07.2021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5373" t="18878" r="9614" b="18695"/>
          <a:stretch/>
        </p:blipFill>
        <p:spPr bwMode="auto">
          <a:xfrm>
            <a:off x="5420708" y="627534"/>
            <a:ext cx="3723292" cy="3032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11762" y="394454"/>
            <a:ext cx="195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 smtClean="0"/>
              <a:t>Schlüsselelemente</a:t>
            </a:r>
            <a:endParaRPr lang="it-CH" b="1" dirty="0"/>
          </a:p>
        </p:txBody>
      </p:sp>
    </p:spTree>
    <p:extLst>
      <p:ext uri="{BB962C8B-B14F-4D97-AF65-F5344CB8AC3E}">
        <p14:creationId xmlns:p14="http://schemas.microsoft.com/office/powerpoint/2010/main" val="989259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éducation21">
      <a:dk1>
        <a:srgbClr val="000000"/>
      </a:dk1>
      <a:lt1>
        <a:srgbClr val="FFFFFF"/>
      </a:lt1>
      <a:dk2>
        <a:srgbClr val="76415D"/>
      </a:dk2>
      <a:lt2>
        <a:srgbClr val="D0C8B8"/>
      </a:lt2>
      <a:accent1>
        <a:srgbClr val="D3057F"/>
      </a:accent1>
      <a:accent2>
        <a:srgbClr val="C10044"/>
      </a:accent2>
      <a:accent3>
        <a:srgbClr val="CC6600"/>
      </a:accent3>
      <a:accent4>
        <a:srgbClr val="F1AE00"/>
      </a:accent4>
      <a:accent5>
        <a:srgbClr val="AAB300"/>
      </a:accent5>
      <a:accent6>
        <a:srgbClr val="669933"/>
      </a:accent6>
      <a:hlink>
        <a:srgbClr val="D3057F"/>
      </a:hlink>
      <a:folHlink>
        <a:srgbClr val="7641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028F17E-9D2C-47B3-A961-F638A0FA672A}" vid="{943A8612-923F-467D-9380-65F108FB382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20210623_Presentazione_FUB_finale</Template>
  <TotalTime>0</TotalTime>
  <Words>1022</Words>
  <Application>Microsoft Office PowerPoint</Application>
  <PresentationFormat>Bildschirmpräsentation (16:9)</PresentationFormat>
  <Paragraphs>173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TSTAR PRO</vt:lpstr>
      <vt:lpstr>Wingdings</vt:lpstr>
      <vt:lpstr>Thème Office</vt:lpstr>
      <vt:lpstr>Aktivitäten zur Umweltbildung und BNE im Tessiner Lehrplan</vt:lpstr>
      <vt:lpstr>Inhalt</vt:lpstr>
      <vt:lpstr>Verein GEASI</vt:lpstr>
      <vt:lpstr>Verein GEASI</vt:lpstr>
      <vt:lpstr>Verein GEASI</vt:lpstr>
      <vt:lpstr>Verein GEASI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GEASI – Vorschlag Aktivitäten zu Biodiversität</vt:lpstr>
      <vt:lpstr>GEASI – Vorschlag Aktivitäten zu Biodiversität</vt:lpstr>
      <vt:lpstr>PowerPoint-Präsentation</vt:lpstr>
      <vt:lpstr>PowerPoint-Präsentation</vt:lpstr>
      <vt:lpstr>PowerPoint-Präsentation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di EA e EDD in Ticino e Piano di studio</dc:title>
  <dc:creator>Fabio Guarneri</dc:creator>
  <cp:lastModifiedBy>Corinne Schärer</cp:lastModifiedBy>
  <cp:revision>112</cp:revision>
  <cp:lastPrinted>2021-06-29T09:33:27Z</cp:lastPrinted>
  <dcterms:created xsi:type="dcterms:W3CDTF">2021-06-14T15:11:31Z</dcterms:created>
  <dcterms:modified xsi:type="dcterms:W3CDTF">2021-07-02T11:40:41Z</dcterms:modified>
</cp:coreProperties>
</file>